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alina alarcon baeza" initials="cab" lastIdx="3" clrIdx="0">
    <p:extLst>
      <p:ext uri="{19B8F6BF-5375-455C-9EA6-DF929625EA0E}">
        <p15:presenceInfo xmlns:p15="http://schemas.microsoft.com/office/powerpoint/2012/main" userId="6d3c40839e533939" providerId="Windows Live"/>
      </p:ext>
    </p:extLst>
  </p:cmAuthor>
  <p:cmAuthor id="2" name="Marcelo Andrés Orellana Acuña" initials="MAOA" lastIdx="2" clrIdx="1">
    <p:extLst>
      <p:ext uri="{19B8F6BF-5375-455C-9EA6-DF929625EA0E}">
        <p15:presenceInfo xmlns:p15="http://schemas.microsoft.com/office/powerpoint/2012/main" userId="342faf4697cee9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3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2"/>
  </p:normalViewPr>
  <p:slideViewPr>
    <p:cSldViewPr snapToGrid="0" snapToObjects="1">
      <p:cViewPr>
        <p:scale>
          <a:sx n="100" d="100"/>
          <a:sy n="100" d="100"/>
        </p:scale>
        <p:origin x="1176" y="-2052"/>
      </p:cViewPr>
      <p:guideLst/>
    </p:cSldViewPr>
  </p:slideViewPr>
  <p:notesTextViewPr>
    <p:cViewPr>
      <p:scale>
        <a:sx n="1" d="1"/>
        <a:sy n="1" d="1"/>
      </p:scale>
      <p:origin x="0" y="0"/>
    </p:cViewPr>
  </p:notesTextViewPr>
  <p:notesViewPr>
    <p:cSldViewPr snapToGrid="0" snapToObjects="1">
      <p:cViewPr varScale="1">
        <p:scale>
          <a:sx n="83" d="100"/>
          <a:sy n="83" d="100"/>
        </p:scale>
        <p:origin x="222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a Fuentes Contreras" userId="73c09f29-d025-405a-b603-4501ec27f423" providerId="ADAL" clId="{ABD117CC-6435-486D-9171-94BDD0592EC4}"/>
    <pc:docChg chg="undo redo custSel modSld">
      <pc:chgData name="Daniela Fuentes Contreras" userId="73c09f29-d025-405a-b603-4501ec27f423" providerId="ADAL" clId="{ABD117CC-6435-486D-9171-94BDD0592EC4}" dt="2023-08-07T18:29:38.506" v="536" actId="20577"/>
      <pc:docMkLst>
        <pc:docMk/>
      </pc:docMkLst>
      <pc:sldChg chg="modSp mod">
        <pc:chgData name="Daniela Fuentes Contreras" userId="73c09f29-d025-405a-b603-4501ec27f423" providerId="ADAL" clId="{ABD117CC-6435-486D-9171-94BDD0592EC4}" dt="2023-08-07T18:29:38.506" v="536" actId="20577"/>
        <pc:sldMkLst>
          <pc:docMk/>
          <pc:sldMk cId="2849319541" sldId="256"/>
        </pc:sldMkLst>
        <pc:spChg chg="mod">
          <ac:chgData name="Daniela Fuentes Contreras" userId="73c09f29-d025-405a-b603-4501ec27f423" providerId="ADAL" clId="{ABD117CC-6435-486D-9171-94BDD0592EC4}" dt="2023-08-07T14:44:12.789" v="381"/>
          <ac:spMkLst>
            <pc:docMk/>
            <pc:sldMk cId="2849319541" sldId="256"/>
            <ac:spMk id="37" creationId="{39F05475-5E9E-A21C-E8F3-2F87298F3065}"/>
          </ac:spMkLst>
        </pc:spChg>
        <pc:spChg chg="mod">
          <ac:chgData name="Daniela Fuentes Contreras" userId="73c09f29-d025-405a-b603-4501ec27f423" providerId="ADAL" clId="{ABD117CC-6435-486D-9171-94BDD0592EC4}" dt="2023-08-07T14:42:40.035" v="236" actId="20577"/>
          <ac:spMkLst>
            <pc:docMk/>
            <pc:sldMk cId="2849319541" sldId="256"/>
            <ac:spMk id="38" creationId="{A8BF91F4-2F9E-E04E-8D77-C5A00018F8E6}"/>
          </ac:spMkLst>
        </pc:spChg>
        <pc:spChg chg="mod">
          <ac:chgData name="Daniela Fuentes Contreras" userId="73c09f29-d025-405a-b603-4501ec27f423" providerId="ADAL" clId="{ABD117CC-6435-486D-9171-94BDD0592EC4}" dt="2023-08-07T14:55:44.749" v="506" actId="20577"/>
          <ac:spMkLst>
            <pc:docMk/>
            <pc:sldMk cId="2849319541" sldId="256"/>
            <ac:spMk id="51" creationId="{954833EA-4C99-AF43-8752-D27A68809E3C}"/>
          </ac:spMkLst>
        </pc:spChg>
        <pc:spChg chg="mod">
          <ac:chgData name="Daniela Fuentes Contreras" userId="73c09f29-d025-405a-b603-4501ec27f423" providerId="ADAL" clId="{ABD117CC-6435-486D-9171-94BDD0592EC4}" dt="2023-08-07T18:29:38.506" v="536" actId="20577"/>
          <ac:spMkLst>
            <pc:docMk/>
            <pc:sldMk cId="2849319541" sldId="256"/>
            <ac:spMk id="52" creationId="{224F496E-DD7A-4139-AAB7-25D2F1CC33D5}"/>
          </ac:spMkLst>
        </pc:spChg>
      </pc:sldChg>
    </pc:docChg>
  </pc:docChgLst>
  <pc:docChgLst>
    <pc:chgData name="Daniela Fuentes Contreras" userId="73c09f29-d025-405a-b603-4501ec27f423" providerId="ADAL" clId="{A73A36FD-2D71-49FA-9B62-148E0C25FFCC}"/>
    <pc:docChg chg="undo custSel modSld">
      <pc:chgData name="Daniela Fuentes Contreras" userId="73c09f29-d025-405a-b603-4501ec27f423" providerId="ADAL" clId="{A73A36FD-2D71-49FA-9B62-148E0C25FFCC}" dt="2023-08-07T14:35:36.127" v="752" actId="1076"/>
      <pc:docMkLst>
        <pc:docMk/>
      </pc:docMkLst>
      <pc:sldChg chg="modSp mod">
        <pc:chgData name="Daniela Fuentes Contreras" userId="73c09f29-d025-405a-b603-4501ec27f423" providerId="ADAL" clId="{A73A36FD-2D71-49FA-9B62-148E0C25FFCC}" dt="2023-08-07T14:35:36.127" v="752" actId="1076"/>
        <pc:sldMkLst>
          <pc:docMk/>
          <pc:sldMk cId="2849319541" sldId="256"/>
        </pc:sldMkLst>
        <pc:spChg chg="mod">
          <ac:chgData name="Daniela Fuentes Contreras" userId="73c09f29-d025-405a-b603-4501ec27f423" providerId="ADAL" clId="{A73A36FD-2D71-49FA-9B62-148E0C25FFCC}" dt="2023-08-07T14:35:36.127" v="752" actId="1076"/>
          <ac:spMkLst>
            <pc:docMk/>
            <pc:sldMk cId="2849319541" sldId="256"/>
            <ac:spMk id="19" creationId="{2FBBFB25-8972-9F49-6F0E-F95A73C229AF}"/>
          </ac:spMkLst>
        </pc:spChg>
        <pc:spChg chg="mod">
          <ac:chgData name="Daniela Fuentes Contreras" userId="73c09f29-d025-405a-b603-4501ec27f423" providerId="ADAL" clId="{A73A36FD-2D71-49FA-9B62-148E0C25FFCC}" dt="2023-08-07T14:35:36.127" v="752" actId="1076"/>
          <ac:spMkLst>
            <pc:docMk/>
            <pc:sldMk cId="2849319541" sldId="256"/>
            <ac:spMk id="20" creationId="{AA899EF1-CEFC-44E7-D362-7CD5D813C813}"/>
          </ac:spMkLst>
        </pc:spChg>
        <pc:spChg chg="mod">
          <ac:chgData name="Daniela Fuentes Contreras" userId="73c09f29-d025-405a-b603-4501ec27f423" providerId="ADAL" clId="{A73A36FD-2D71-49FA-9B62-148E0C25FFCC}" dt="2023-08-07T14:35:31.029" v="750" actId="1076"/>
          <ac:spMkLst>
            <pc:docMk/>
            <pc:sldMk cId="2849319541" sldId="256"/>
            <ac:spMk id="36" creationId="{40F8C9FC-4EA9-B982-4A60-2B28A20D3979}"/>
          </ac:spMkLst>
        </pc:spChg>
        <pc:spChg chg="mod">
          <ac:chgData name="Daniela Fuentes Contreras" userId="73c09f29-d025-405a-b603-4501ec27f423" providerId="ADAL" clId="{A73A36FD-2D71-49FA-9B62-148E0C25FFCC}" dt="2023-08-07T14:35:31.029" v="750" actId="1076"/>
          <ac:spMkLst>
            <pc:docMk/>
            <pc:sldMk cId="2849319541" sldId="256"/>
            <ac:spMk id="37" creationId="{39F05475-5E9E-A21C-E8F3-2F87298F3065}"/>
          </ac:spMkLst>
        </pc:spChg>
        <pc:spChg chg="mod">
          <ac:chgData name="Daniela Fuentes Contreras" userId="73c09f29-d025-405a-b603-4501ec27f423" providerId="ADAL" clId="{A73A36FD-2D71-49FA-9B62-148E0C25FFCC}" dt="2023-08-07T14:32:43.300" v="532" actId="14100"/>
          <ac:spMkLst>
            <pc:docMk/>
            <pc:sldMk cId="2849319541" sldId="256"/>
            <ac:spMk id="38" creationId="{A8BF91F4-2F9E-E04E-8D77-C5A00018F8E6}"/>
          </ac:spMkLst>
        </pc:spChg>
        <pc:spChg chg="mod">
          <ac:chgData name="Daniela Fuentes Contreras" userId="73c09f29-d025-405a-b603-4501ec27f423" providerId="ADAL" clId="{A73A36FD-2D71-49FA-9B62-148E0C25FFCC}" dt="2023-08-07T14:15:42.412" v="96" actId="14100"/>
          <ac:spMkLst>
            <pc:docMk/>
            <pc:sldMk cId="2849319541" sldId="256"/>
            <ac:spMk id="51" creationId="{954833EA-4C99-AF43-8752-D27A68809E3C}"/>
          </ac:spMkLst>
        </pc:spChg>
        <pc:spChg chg="mod">
          <ac:chgData name="Daniela Fuentes Contreras" userId="73c09f29-d025-405a-b603-4501ec27f423" providerId="ADAL" clId="{A73A36FD-2D71-49FA-9B62-148E0C25FFCC}" dt="2023-08-07T14:33:07.314" v="620" actId="20577"/>
          <ac:spMkLst>
            <pc:docMk/>
            <pc:sldMk cId="2849319541" sldId="256"/>
            <ac:spMk id="52" creationId="{224F496E-DD7A-4139-AAB7-25D2F1CC33D5}"/>
          </ac:spMkLst>
        </pc:spChg>
        <pc:spChg chg="mod">
          <ac:chgData name="Daniela Fuentes Contreras" userId="73c09f29-d025-405a-b603-4501ec27f423" providerId="ADAL" clId="{A73A36FD-2D71-49FA-9B62-148E0C25FFCC}" dt="2023-08-07T14:35:25.382" v="749" actId="20577"/>
          <ac:spMkLst>
            <pc:docMk/>
            <pc:sldMk cId="2849319541" sldId="256"/>
            <ac:spMk id="53" creationId="{224F496E-DD7A-4139-AAB7-25D2F1CC33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0006B-0C38-9D46-AC0F-6F4B6020A2FA}" type="datetimeFigureOut">
              <a:rPr lang="es-ES" smtClean="0"/>
              <a:t>07/08/2023</a:t>
            </a:fld>
            <a:endParaRPr lang="es-ES"/>
          </a:p>
        </p:txBody>
      </p:sp>
      <p:sp>
        <p:nvSpPr>
          <p:cNvPr id="4" name="Marcador de posición de imagen de diapositiva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DC386-6FE0-DD41-B9F9-C17F04FBCF50}" type="slidenum">
              <a:rPr lang="es-ES" smtClean="0"/>
              <a:t>‹Nº›</a:t>
            </a:fld>
            <a:endParaRPr lang="es-ES"/>
          </a:p>
        </p:txBody>
      </p:sp>
    </p:spTree>
    <p:extLst>
      <p:ext uri="{BB962C8B-B14F-4D97-AF65-F5344CB8AC3E}">
        <p14:creationId xmlns:p14="http://schemas.microsoft.com/office/powerpoint/2010/main" val="1454088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endParaRPr lang="es-ES" dirty="0"/>
          </a:p>
        </p:txBody>
      </p:sp>
      <p:sp>
        <p:nvSpPr>
          <p:cNvPr id="4" name="Marcador de posición de número de diapositiva 3"/>
          <p:cNvSpPr>
            <a:spLocks noGrp="1"/>
          </p:cNvSpPr>
          <p:nvPr>
            <p:ph type="sldNum" sz="quarter" idx="10"/>
          </p:nvPr>
        </p:nvSpPr>
        <p:spPr/>
        <p:txBody>
          <a:bodyPr/>
          <a:lstStyle/>
          <a:p>
            <a:fld id="{B59DC386-6FE0-DD41-B9F9-C17F04FBCF50}" type="slidenum">
              <a:rPr lang="es-ES" smtClean="0"/>
              <a:t>1</a:t>
            </a:fld>
            <a:endParaRPr lang="es-ES"/>
          </a:p>
        </p:txBody>
      </p:sp>
    </p:spTree>
    <p:extLst>
      <p:ext uri="{BB962C8B-B14F-4D97-AF65-F5344CB8AC3E}">
        <p14:creationId xmlns:p14="http://schemas.microsoft.com/office/powerpoint/2010/main" val="107988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F1CA3DC-EEF4-9345-B33D-EC8D3C7C1709}"/>
              </a:ext>
            </a:extLst>
          </p:cNvPr>
          <p:cNvSpPr/>
          <p:nvPr userDrawn="1"/>
        </p:nvSpPr>
        <p:spPr>
          <a:xfrm>
            <a:off x="4586288" y="3541713"/>
            <a:ext cx="2271712" cy="636428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8" name="Marcador de posición de imagen 7">
            <a:extLst>
              <a:ext uri="{FF2B5EF4-FFF2-40B4-BE49-F238E27FC236}">
                <a16:creationId xmlns:a16="http://schemas.microsoft.com/office/drawing/2014/main" id="{1888084A-048A-3E40-8FE3-003F8E8C3489}"/>
              </a:ext>
            </a:extLst>
          </p:cNvPr>
          <p:cNvSpPr>
            <a:spLocks noGrp="1"/>
          </p:cNvSpPr>
          <p:nvPr>
            <p:ph type="pic" sz="quarter" idx="13" hasCustomPrompt="1"/>
          </p:nvPr>
        </p:nvSpPr>
        <p:spPr>
          <a:xfrm>
            <a:off x="0" y="0"/>
            <a:ext cx="6858000" cy="3541713"/>
          </a:xfrm>
        </p:spPr>
        <p:txBody>
          <a:bodyPr/>
          <a:lstStyle>
            <a:lvl1pPr marL="0" indent="0">
              <a:buNone/>
              <a:defRPr/>
            </a:lvl1pPr>
          </a:lstStyle>
          <a:p>
            <a:r>
              <a:rPr lang="es-ES" dirty="0"/>
              <a:t>Imagen descriptiva de la tecnología</a:t>
            </a:r>
          </a:p>
        </p:txBody>
      </p:sp>
      <p:sp>
        <p:nvSpPr>
          <p:cNvPr id="2" name="Title 1"/>
          <p:cNvSpPr>
            <a:spLocks noGrp="1"/>
          </p:cNvSpPr>
          <p:nvPr>
            <p:ph type="ctrTitle" hasCustomPrompt="1"/>
          </p:nvPr>
        </p:nvSpPr>
        <p:spPr>
          <a:xfrm>
            <a:off x="92220" y="3748366"/>
            <a:ext cx="4427307" cy="1068486"/>
          </a:xfrm>
        </p:spPr>
        <p:txBody>
          <a:bodyPr anchor="b">
            <a:normAutofit/>
          </a:bodyPr>
          <a:lstStyle>
            <a:lvl1pPr algn="l">
              <a:defRPr sz="2500" b="1">
                <a:latin typeface="Source Sans Pro" panose="020B0503030403020204" pitchFamily="34" charset="0"/>
                <a:ea typeface="Source Sans Pro" panose="020B0503030403020204" pitchFamily="34" charset="0"/>
              </a:defRPr>
            </a:lvl1pPr>
          </a:lstStyle>
          <a:p>
            <a:r>
              <a:rPr lang="es-ES" dirty="0"/>
              <a:t>Introducir aquí la denominación de la tecnología</a:t>
            </a:r>
            <a:endParaRPr lang="en-US" dirty="0"/>
          </a:p>
        </p:txBody>
      </p:sp>
      <p:sp>
        <p:nvSpPr>
          <p:cNvPr id="14" name="Marcador de posición de texto 13">
            <a:extLst>
              <a:ext uri="{FF2B5EF4-FFF2-40B4-BE49-F238E27FC236}">
                <a16:creationId xmlns:a16="http://schemas.microsoft.com/office/drawing/2014/main" id="{A6730E61-162A-5F42-9E22-8FAC026A60E6}"/>
              </a:ext>
            </a:extLst>
          </p:cNvPr>
          <p:cNvSpPr>
            <a:spLocks noGrp="1"/>
          </p:cNvSpPr>
          <p:nvPr>
            <p:ph type="body" sz="quarter" idx="14" hasCustomPrompt="1"/>
          </p:nvPr>
        </p:nvSpPr>
        <p:spPr>
          <a:xfrm>
            <a:off x="92220" y="4873544"/>
            <a:ext cx="4427307" cy="2470232"/>
          </a:xfrm>
        </p:spPr>
        <p:txBody>
          <a:bodyPr>
            <a:normAutofit/>
          </a:bodyPr>
          <a:lstStyle>
            <a:lvl1pPr marL="0" indent="0">
              <a:buNone/>
              <a:defRPr sz="1200">
                <a:latin typeface="Source Sans Pro" panose="020B0503030403020204" pitchFamily="34" charset="0"/>
                <a:ea typeface="Source Sans Pro" panose="020B0503030403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s-ES" dirty="0"/>
              <a:t>Descripción de la tecnología</a:t>
            </a:r>
          </a:p>
        </p:txBody>
      </p:sp>
      <p:sp>
        <p:nvSpPr>
          <p:cNvPr id="15" name="Marcador de posición de imagen 7">
            <a:extLst>
              <a:ext uri="{FF2B5EF4-FFF2-40B4-BE49-F238E27FC236}">
                <a16:creationId xmlns:a16="http://schemas.microsoft.com/office/drawing/2014/main" id="{3B2E83EF-4CFA-F14B-BE62-1FFF6FABFDD3}"/>
              </a:ext>
            </a:extLst>
          </p:cNvPr>
          <p:cNvSpPr>
            <a:spLocks noGrp="1"/>
          </p:cNvSpPr>
          <p:nvPr>
            <p:ph type="pic" sz="quarter" idx="15" hasCustomPrompt="1"/>
          </p:nvPr>
        </p:nvSpPr>
        <p:spPr>
          <a:xfrm>
            <a:off x="92220" y="7635822"/>
            <a:ext cx="1080000" cy="1080000"/>
          </a:xfrm>
        </p:spPr>
        <p:txBody>
          <a:bodyPr/>
          <a:lstStyle>
            <a:lvl1pPr marL="0" indent="0">
              <a:buNone/>
              <a:defRPr/>
            </a:lvl1pPr>
          </a:lstStyle>
          <a:p>
            <a:r>
              <a:rPr lang="es-ES" dirty="0"/>
              <a:t>Fotografía de investigador/a</a:t>
            </a:r>
          </a:p>
        </p:txBody>
      </p:sp>
    </p:spTree>
    <p:extLst>
      <p:ext uri="{BB962C8B-B14F-4D97-AF65-F5344CB8AC3E}">
        <p14:creationId xmlns:p14="http://schemas.microsoft.com/office/powerpoint/2010/main" val="291099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6CCEC3CD-D80A-3D42-95B1-A73A057DF6A6}"/>
              </a:ext>
            </a:extLst>
          </p:cNvPr>
          <p:cNvSpPr/>
          <p:nvPr userDrawn="1"/>
        </p:nvSpPr>
        <p:spPr>
          <a:xfrm>
            <a:off x="2028829" y="230617"/>
            <a:ext cx="4852018" cy="720000"/>
          </a:xfrm>
          <a:prstGeom prst="rect">
            <a:avLst/>
          </a:prstGeom>
          <a:solidFill>
            <a:srgbClr val="393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pic>
        <p:nvPicPr>
          <p:cNvPr id="7" name="Imagen 6" descr="Resultado de imagen para autonoma de chile">
            <a:extLst>
              <a:ext uri="{FF2B5EF4-FFF2-40B4-BE49-F238E27FC236}">
                <a16:creationId xmlns:a16="http://schemas.microsoft.com/office/drawing/2014/main" id="{EBD9A1C6-2CD2-C440-9A00-75FA786B84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931"/>
          <a:stretch/>
        </p:blipFill>
        <p:spPr bwMode="auto">
          <a:xfrm>
            <a:off x="92220" y="230617"/>
            <a:ext cx="1928512" cy="720000"/>
          </a:xfrm>
          <a:prstGeom prst="rect">
            <a:avLst/>
          </a:prstGeom>
          <a:noFill/>
          <a:ln>
            <a:noFill/>
          </a:ln>
        </p:spPr>
      </p:pic>
      <p:sp>
        <p:nvSpPr>
          <p:cNvPr id="56" name="Marcador de posición de texto 55">
            <a:extLst>
              <a:ext uri="{FF2B5EF4-FFF2-40B4-BE49-F238E27FC236}">
                <a16:creationId xmlns:a16="http://schemas.microsoft.com/office/drawing/2014/main" id="{CE149350-7F44-9345-995A-2C815C9B3AD4}"/>
              </a:ext>
            </a:extLst>
          </p:cNvPr>
          <p:cNvSpPr>
            <a:spLocks noGrp="1"/>
          </p:cNvSpPr>
          <p:nvPr>
            <p:ph type="body" sz="quarter" idx="10" hasCustomPrompt="1"/>
          </p:nvPr>
        </p:nvSpPr>
        <p:spPr>
          <a:xfrm>
            <a:off x="2040254" y="230617"/>
            <a:ext cx="4314825" cy="720000"/>
          </a:xfrm>
        </p:spPr>
        <p:txBody>
          <a:bodyPr anchor="ctr">
            <a:normAutofit/>
          </a:bodyPr>
          <a:lstStyle>
            <a:lvl1pPr marL="0" indent="0">
              <a:buNone/>
              <a:defRPr sz="1400" b="1">
                <a:solidFill>
                  <a:schemeClr val="bg1"/>
                </a:solidFill>
                <a:latin typeface="Source Sans Pro" panose="020B0503030403020204" pitchFamily="34" charset="0"/>
                <a:ea typeface="Source Sans Pro" panose="020B0503030403020204" pitchFamily="34" charset="0"/>
              </a:defRPr>
            </a:lvl1pPr>
          </a:lstStyle>
          <a:p>
            <a:pPr lvl="0"/>
            <a:r>
              <a:rPr lang="es-ES" dirty="0"/>
              <a:t>Introducir aquí la denominación de la tecnología</a:t>
            </a:r>
          </a:p>
        </p:txBody>
      </p:sp>
      <p:cxnSp>
        <p:nvCxnSpPr>
          <p:cNvPr id="58" name="Conector recto 57">
            <a:extLst>
              <a:ext uri="{FF2B5EF4-FFF2-40B4-BE49-F238E27FC236}">
                <a16:creationId xmlns:a16="http://schemas.microsoft.com/office/drawing/2014/main" id="{AF8334B6-8050-FB4E-A127-1D8AA900EC0D}"/>
              </a:ext>
            </a:extLst>
          </p:cNvPr>
          <p:cNvCxnSpPr/>
          <p:nvPr userDrawn="1"/>
        </p:nvCxnSpPr>
        <p:spPr>
          <a:xfrm>
            <a:off x="385761" y="950617"/>
            <a:ext cx="0" cy="772189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o 73">
            <a:extLst>
              <a:ext uri="{FF2B5EF4-FFF2-40B4-BE49-F238E27FC236}">
                <a16:creationId xmlns:a16="http://schemas.microsoft.com/office/drawing/2014/main" id="{6B104E90-294C-8849-9A11-1E2F3C7C10F1}"/>
              </a:ext>
            </a:extLst>
          </p:cNvPr>
          <p:cNvGrpSpPr/>
          <p:nvPr userDrawn="1"/>
        </p:nvGrpSpPr>
        <p:grpSpPr>
          <a:xfrm>
            <a:off x="199553" y="8259203"/>
            <a:ext cx="6189333" cy="957970"/>
            <a:chOff x="199553" y="8259203"/>
            <a:chExt cx="6189333" cy="957970"/>
          </a:xfrm>
        </p:grpSpPr>
        <p:grpSp>
          <p:nvGrpSpPr>
            <p:cNvPr id="75" name="Grupo 74">
              <a:extLst>
                <a:ext uri="{FF2B5EF4-FFF2-40B4-BE49-F238E27FC236}">
                  <a16:creationId xmlns:a16="http://schemas.microsoft.com/office/drawing/2014/main" id="{44CD4075-0DD1-1E4C-A5B9-C8099E40237E}"/>
                </a:ext>
              </a:extLst>
            </p:cNvPr>
            <p:cNvGrpSpPr/>
            <p:nvPr/>
          </p:nvGrpSpPr>
          <p:grpSpPr>
            <a:xfrm>
              <a:off x="199553" y="8259203"/>
              <a:ext cx="6189333" cy="957970"/>
              <a:chOff x="199553" y="7700306"/>
              <a:chExt cx="6189333" cy="957970"/>
            </a:xfrm>
          </p:grpSpPr>
          <p:sp>
            <p:nvSpPr>
              <p:cNvPr id="81" name="Elipse 80">
                <a:extLst>
                  <a:ext uri="{FF2B5EF4-FFF2-40B4-BE49-F238E27FC236}">
                    <a16:creationId xmlns:a16="http://schemas.microsoft.com/office/drawing/2014/main" id="{54B33592-CC32-0C43-8686-6259C2E5F536}"/>
                  </a:ext>
                </a:extLst>
              </p:cNvPr>
              <p:cNvSpPr/>
              <p:nvPr/>
            </p:nvSpPr>
            <p:spPr>
              <a:xfrm>
                <a:off x="199553" y="7700306"/>
                <a:ext cx="484186" cy="4841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82" name="Shape 505">
                <a:extLst>
                  <a:ext uri="{FF2B5EF4-FFF2-40B4-BE49-F238E27FC236}">
                    <a16:creationId xmlns:a16="http://schemas.microsoft.com/office/drawing/2014/main" id="{2D9784A7-D8D5-DA49-A84C-E3F9FB516358}"/>
                  </a:ext>
                </a:extLst>
              </p:cNvPr>
              <p:cNvGrpSpPr/>
              <p:nvPr/>
            </p:nvGrpSpPr>
            <p:grpSpPr>
              <a:xfrm>
                <a:off x="207901" y="7745938"/>
                <a:ext cx="360000" cy="360000"/>
                <a:chOff x="2594050" y="1631825"/>
                <a:chExt cx="439625" cy="439625"/>
              </a:xfrm>
            </p:grpSpPr>
            <p:sp>
              <p:nvSpPr>
                <p:cNvPr id="85" name="Shape 506">
                  <a:extLst>
                    <a:ext uri="{FF2B5EF4-FFF2-40B4-BE49-F238E27FC236}">
                      <a16:creationId xmlns:a16="http://schemas.microsoft.com/office/drawing/2014/main" id="{AE1440F9-BADD-4043-9DD7-2CF2C4B1371D}"/>
                    </a:ext>
                  </a:extLst>
                </p:cNvPr>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6" name="Shape 507">
                  <a:extLst>
                    <a:ext uri="{FF2B5EF4-FFF2-40B4-BE49-F238E27FC236}">
                      <a16:creationId xmlns:a16="http://schemas.microsoft.com/office/drawing/2014/main" id="{239A1B44-C767-9645-879F-22983389BE5E}"/>
                    </a:ext>
                  </a:extLst>
                </p:cNvPr>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7" name="Shape 508">
                  <a:extLst>
                    <a:ext uri="{FF2B5EF4-FFF2-40B4-BE49-F238E27FC236}">
                      <a16:creationId xmlns:a16="http://schemas.microsoft.com/office/drawing/2014/main" id="{3AE4CCC3-014D-7E49-B7E1-D0C8804D8F17}"/>
                    </a:ext>
                  </a:extLst>
                </p:cNvPr>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8" name="Shape 509">
                  <a:extLst>
                    <a:ext uri="{FF2B5EF4-FFF2-40B4-BE49-F238E27FC236}">
                      <a16:creationId xmlns:a16="http://schemas.microsoft.com/office/drawing/2014/main" id="{41002877-F5E4-EC41-B83D-FE61B913D153}"/>
                    </a:ext>
                  </a:extLst>
                </p:cNvPr>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83" name="Título 50">
                <a:extLst>
                  <a:ext uri="{FF2B5EF4-FFF2-40B4-BE49-F238E27FC236}">
                    <a16:creationId xmlns:a16="http://schemas.microsoft.com/office/drawing/2014/main" id="{396EE708-FB81-2F42-AFB0-52DA0A2B2FFD}"/>
                  </a:ext>
                </a:extLst>
              </p:cNvPr>
              <p:cNvSpPr txBox="1">
                <a:spLocks/>
              </p:cNvSpPr>
              <p:nvPr/>
            </p:nvSpPr>
            <p:spPr>
              <a:xfrm>
                <a:off x="941780" y="7761739"/>
                <a:ext cx="1433079" cy="367178"/>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ES" sz="1400" b="1" dirty="0">
                    <a:solidFill>
                      <a:srgbClr val="393532"/>
                    </a:solidFill>
                    <a:latin typeface="Source Sans Pro" panose="020B0503030403020204" pitchFamily="34" charset="0"/>
                    <a:ea typeface="Source Sans Pro" panose="020B0503030403020204" pitchFamily="34" charset="0"/>
                  </a:rPr>
                  <a:t>Contacto</a:t>
                </a:r>
              </a:p>
            </p:txBody>
          </p:sp>
          <p:sp>
            <p:nvSpPr>
              <p:cNvPr id="84" name="Rectángulo 83">
                <a:extLst>
                  <a:ext uri="{FF2B5EF4-FFF2-40B4-BE49-F238E27FC236}">
                    <a16:creationId xmlns:a16="http://schemas.microsoft.com/office/drawing/2014/main" id="{BF825E06-F96D-AC40-9A58-0E093DE71366}"/>
                  </a:ext>
                </a:extLst>
              </p:cNvPr>
              <p:cNvSpPr/>
              <p:nvPr/>
            </p:nvSpPr>
            <p:spPr>
              <a:xfrm>
                <a:off x="3110607" y="7722827"/>
                <a:ext cx="3278279" cy="935449"/>
              </a:xfrm>
              <a:prstGeom prst="rect">
                <a:avLst/>
              </a:prstGeom>
            </p:spPr>
            <p:txBody>
              <a:bodyPr wrap="square">
                <a:spAutoFit/>
              </a:bodyPr>
              <a:lstStyle/>
              <a:p>
                <a:pPr lvl="0">
                  <a:lnSpc>
                    <a:spcPct val="150000"/>
                  </a:lnSpc>
                </a:pPr>
                <a:r>
                  <a:rPr lang="es-CL" sz="1200" b="1" dirty="0">
                    <a:solidFill>
                      <a:srgbClr val="393532"/>
                    </a:solidFill>
                    <a:latin typeface="Source Sans Pro" panose="020B0503030403020204" pitchFamily="34" charset="0"/>
                    <a:ea typeface="Source Sans Pro" panose="020B0503030403020204" pitchFamily="34" charset="0"/>
                  </a:rPr>
                  <a:t>Unidad de Innovaci</a:t>
                </a:r>
                <a:r>
                  <a:rPr lang="es-ES" sz="1200" b="1" dirty="0" err="1">
                    <a:solidFill>
                      <a:srgbClr val="393532"/>
                    </a:solidFill>
                    <a:latin typeface="Source Sans Pro" panose="020B0503030403020204" pitchFamily="34" charset="0"/>
                    <a:ea typeface="Source Sans Pro" panose="020B0503030403020204" pitchFamily="34" charset="0"/>
                  </a:rPr>
                  <a:t>ón</a:t>
                </a:r>
                <a:r>
                  <a:rPr lang="es-ES" sz="1200" b="1" dirty="0">
                    <a:solidFill>
                      <a:srgbClr val="393532"/>
                    </a:solidFill>
                    <a:latin typeface="Source Sans Pro" panose="020B0503030403020204" pitchFamily="34" charset="0"/>
                    <a:ea typeface="Source Sans Pro" panose="020B0503030403020204" pitchFamily="34" charset="0"/>
                  </a:rPr>
                  <a:t> y transferencia</a:t>
                </a:r>
              </a:p>
              <a:p>
                <a:pPr lvl="0">
                  <a:lnSpc>
                    <a:spcPct val="150000"/>
                  </a:lnSpc>
                </a:pPr>
                <a:r>
                  <a:rPr lang="es-ES" sz="1200" b="1" dirty="0">
                    <a:solidFill>
                      <a:srgbClr val="C00000"/>
                    </a:solidFill>
                    <a:latin typeface="Source Sans Pro" panose="020B0503030403020204" pitchFamily="34" charset="0"/>
                    <a:ea typeface="Source Sans Pro" panose="020B0503030403020204" pitchFamily="34" charset="0"/>
                  </a:rPr>
                  <a:t>              </a:t>
                </a:r>
                <a:r>
                  <a:rPr lang="es-ES" sz="1200" b="1" dirty="0" err="1">
                    <a:solidFill>
                      <a:srgbClr val="C00000"/>
                    </a:solidFill>
                    <a:latin typeface="Source Sans Pro" panose="020B0503030403020204" pitchFamily="34" charset="0"/>
                    <a:ea typeface="Source Sans Pro" panose="020B0503030403020204" pitchFamily="34" charset="0"/>
                  </a:rPr>
                  <a:t>innovacion@uautonoma.cl</a:t>
                </a:r>
                <a:endParaRPr lang="es-ES" sz="1200" b="1" dirty="0">
                  <a:solidFill>
                    <a:srgbClr val="C00000"/>
                  </a:solidFill>
                  <a:latin typeface="Source Sans Pro" panose="020B0503030403020204" pitchFamily="34" charset="0"/>
                  <a:ea typeface="Source Sans Pro" panose="020B0503030403020204" pitchFamily="34" charset="0"/>
                </a:endParaRPr>
              </a:p>
              <a:p>
                <a:pPr lvl="0">
                  <a:lnSpc>
                    <a:spcPct val="150000"/>
                  </a:lnSpc>
                </a:pPr>
                <a:r>
                  <a:rPr lang="es-ES" sz="1400" b="1" dirty="0">
                    <a:solidFill>
                      <a:srgbClr val="C00000"/>
                    </a:solidFill>
                    <a:latin typeface="Source Sans Pro" panose="020B0503030403020204" pitchFamily="34" charset="0"/>
                    <a:ea typeface="Source Sans Pro" panose="020B0503030403020204" pitchFamily="34" charset="0"/>
                  </a:rPr>
                  <a:t> </a:t>
                </a:r>
              </a:p>
            </p:txBody>
          </p:sp>
        </p:grpSp>
        <p:pic>
          <p:nvPicPr>
            <p:cNvPr id="76" name="Imagen 75" descr="Resultado de imagen para autonoma de chile">
              <a:extLst>
                <a:ext uri="{FF2B5EF4-FFF2-40B4-BE49-F238E27FC236}">
                  <a16:creationId xmlns:a16="http://schemas.microsoft.com/office/drawing/2014/main" id="{5579283B-5916-7041-B0A9-E952DC3F09EB}"/>
                </a:ext>
              </a:extLst>
            </p:cNvPr>
            <p:cNvPicPr>
              <a:picLocks noChangeAspect="1"/>
            </p:cNvPicPr>
            <p:nvPr/>
          </p:nvPicPr>
          <p:blipFill rotWithShape="1">
            <a:blip r:embed="rId2">
              <a:extLst>
                <a:ext uri="{28A0092B-C50C-407E-A947-70E740481C1C}">
                  <a14:useLocalDpi xmlns:a14="http://schemas.microsoft.com/office/drawing/2010/main" val="0"/>
                </a:ext>
              </a:extLst>
            </a:blip>
            <a:srcRect r="64321"/>
            <a:stretch/>
          </p:blipFill>
          <p:spPr bwMode="auto">
            <a:xfrm>
              <a:off x="2428887" y="8398964"/>
              <a:ext cx="681721" cy="720000"/>
            </a:xfrm>
            <a:prstGeom prst="rect">
              <a:avLst/>
            </a:prstGeom>
            <a:noFill/>
            <a:ln>
              <a:noFill/>
            </a:ln>
          </p:spPr>
        </p:pic>
        <p:grpSp>
          <p:nvGrpSpPr>
            <p:cNvPr id="77" name="Shape 486">
              <a:extLst>
                <a:ext uri="{FF2B5EF4-FFF2-40B4-BE49-F238E27FC236}">
                  <a16:creationId xmlns:a16="http://schemas.microsoft.com/office/drawing/2014/main" id="{A7919070-34CE-6D45-9E09-6A42BA3EC31A}"/>
                </a:ext>
              </a:extLst>
            </p:cNvPr>
            <p:cNvGrpSpPr/>
            <p:nvPr/>
          </p:nvGrpSpPr>
          <p:grpSpPr>
            <a:xfrm rot="10800000" flipV="1">
              <a:off x="3213848" y="8662707"/>
              <a:ext cx="271538" cy="183399"/>
              <a:chOff x="564675" y="1700625"/>
              <a:chExt cx="465200" cy="314200"/>
            </a:xfrm>
          </p:grpSpPr>
          <p:sp>
            <p:nvSpPr>
              <p:cNvPr id="78" name="Shape 487">
                <a:extLst>
                  <a:ext uri="{FF2B5EF4-FFF2-40B4-BE49-F238E27FC236}">
                    <a16:creationId xmlns:a16="http://schemas.microsoft.com/office/drawing/2014/main" id="{9C86A74F-180D-D342-B5DD-98DFFC63E7DD}"/>
                  </a:ext>
                </a:extLst>
              </p:cNvPr>
              <p:cNvSpPr/>
              <p:nvPr/>
            </p:nvSpPr>
            <p:spPr>
              <a:xfrm>
                <a:off x="564675" y="1700625"/>
                <a:ext cx="465200" cy="29250"/>
              </a:xfrm>
              <a:custGeom>
                <a:avLst/>
                <a:gdLst/>
                <a:ahLst/>
                <a:cxnLst/>
                <a:rect l="0" t="0" r="0" b="0"/>
                <a:pathLst>
                  <a:path w="18608" h="1170" fill="none" extrusionOk="0">
                    <a:moveTo>
                      <a:pt x="18608" y="1170"/>
                    </a:moveTo>
                    <a:lnTo>
                      <a:pt x="18608" y="488"/>
                    </a:lnTo>
                    <a:lnTo>
                      <a:pt x="18608" y="488"/>
                    </a:lnTo>
                    <a:lnTo>
                      <a:pt x="18608" y="390"/>
                    </a:lnTo>
                    <a:lnTo>
                      <a:pt x="18559" y="293"/>
                    </a:lnTo>
                    <a:lnTo>
                      <a:pt x="18535" y="220"/>
                    </a:lnTo>
                    <a:lnTo>
                      <a:pt x="18462" y="147"/>
                    </a:lnTo>
                    <a:lnTo>
                      <a:pt x="18389" y="74"/>
                    </a:lnTo>
                    <a:lnTo>
                      <a:pt x="18316" y="49"/>
                    </a:lnTo>
                    <a:lnTo>
                      <a:pt x="18218" y="1"/>
                    </a:lnTo>
                    <a:lnTo>
                      <a:pt x="18121" y="1"/>
                    </a:lnTo>
                    <a:lnTo>
                      <a:pt x="488" y="1"/>
                    </a:lnTo>
                    <a:lnTo>
                      <a:pt x="488" y="1"/>
                    </a:lnTo>
                    <a:lnTo>
                      <a:pt x="390" y="1"/>
                    </a:lnTo>
                    <a:lnTo>
                      <a:pt x="293" y="49"/>
                    </a:lnTo>
                    <a:lnTo>
                      <a:pt x="220" y="74"/>
                    </a:lnTo>
                    <a:lnTo>
                      <a:pt x="147" y="147"/>
                    </a:lnTo>
                    <a:lnTo>
                      <a:pt x="74" y="220"/>
                    </a:lnTo>
                    <a:lnTo>
                      <a:pt x="49" y="293"/>
                    </a:lnTo>
                    <a:lnTo>
                      <a:pt x="1" y="390"/>
                    </a:lnTo>
                    <a:lnTo>
                      <a:pt x="1" y="488"/>
                    </a:lnTo>
                    <a:lnTo>
                      <a:pt x="1" y="117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79" name="Shape 488">
                <a:extLst>
                  <a:ext uri="{FF2B5EF4-FFF2-40B4-BE49-F238E27FC236}">
                    <a16:creationId xmlns:a16="http://schemas.microsoft.com/office/drawing/2014/main" id="{BD2B5F6D-9842-B245-B45C-67C5A5623980}"/>
                  </a:ext>
                </a:extLst>
              </p:cNvPr>
              <p:cNvSpPr/>
              <p:nvPr/>
            </p:nvSpPr>
            <p:spPr>
              <a:xfrm>
                <a:off x="564675" y="1732300"/>
                <a:ext cx="465200" cy="272175"/>
              </a:xfrm>
              <a:custGeom>
                <a:avLst/>
                <a:gdLst/>
                <a:ahLst/>
                <a:cxnLst/>
                <a:rect l="0" t="0" r="0" b="0"/>
                <a:pathLst>
                  <a:path w="18608" h="10887" fill="none" extrusionOk="0">
                    <a:moveTo>
                      <a:pt x="13493" y="7209"/>
                    </a:moveTo>
                    <a:lnTo>
                      <a:pt x="18608" y="10887"/>
                    </a:lnTo>
                    <a:lnTo>
                      <a:pt x="18608" y="10887"/>
                    </a:lnTo>
                    <a:lnTo>
                      <a:pt x="18608" y="10814"/>
                    </a:lnTo>
                    <a:lnTo>
                      <a:pt x="18608" y="0"/>
                    </a:lnTo>
                    <a:lnTo>
                      <a:pt x="9450" y="6625"/>
                    </a:lnTo>
                    <a:lnTo>
                      <a:pt x="9450" y="6625"/>
                    </a:lnTo>
                    <a:lnTo>
                      <a:pt x="9377" y="6673"/>
                    </a:lnTo>
                    <a:lnTo>
                      <a:pt x="9304" y="6673"/>
                    </a:lnTo>
                    <a:lnTo>
                      <a:pt x="9304" y="6673"/>
                    </a:lnTo>
                    <a:lnTo>
                      <a:pt x="9231" y="6673"/>
                    </a:lnTo>
                    <a:lnTo>
                      <a:pt x="9158" y="6625"/>
                    </a:lnTo>
                    <a:lnTo>
                      <a:pt x="1" y="0"/>
                    </a:lnTo>
                    <a:lnTo>
                      <a:pt x="1" y="10814"/>
                    </a:lnTo>
                    <a:lnTo>
                      <a:pt x="1" y="10814"/>
                    </a:lnTo>
                    <a:lnTo>
                      <a:pt x="1" y="10887"/>
                    </a:lnTo>
                    <a:lnTo>
                      <a:pt x="5115" y="7209"/>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80" name="Shape 489">
                <a:extLst>
                  <a:ext uri="{FF2B5EF4-FFF2-40B4-BE49-F238E27FC236}">
                    <a16:creationId xmlns:a16="http://schemas.microsoft.com/office/drawing/2014/main" id="{A1DA68A2-39B6-074D-B91D-639C017E5BC7}"/>
                  </a:ext>
                </a:extLst>
              </p:cNvPr>
              <p:cNvSpPr/>
              <p:nvPr/>
            </p:nvSpPr>
            <p:spPr>
              <a:xfrm>
                <a:off x="572600" y="2014200"/>
                <a:ext cx="449375" cy="625"/>
              </a:xfrm>
              <a:custGeom>
                <a:avLst/>
                <a:gdLst/>
                <a:ahLst/>
                <a:cxnLst/>
                <a:rect l="0" t="0" r="0" b="0"/>
                <a:pathLst>
                  <a:path w="17975" h="25" fill="none" extrusionOk="0">
                    <a:moveTo>
                      <a:pt x="0" y="0"/>
                    </a:moveTo>
                    <a:lnTo>
                      <a:pt x="0" y="0"/>
                    </a:lnTo>
                    <a:lnTo>
                      <a:pt x="98" y="25"/>
                    </a:lnTo>
                    <a:lnTo>
                      <a:pt x="171" y="25"/>
                    </a:lnTo>
                    <a:lnTo>
                      <a:pt x="17804" y="25"/>
                    </a:lnTo>
                    <a:lnTo>
                      <a:pt x="17804" y="25"/>
                    </a:lnTo>
                    <a:lnTo>
                      <a:pt x="17877" y="25"/>
                    </a:lnTo>
                    <a:lnTo>
                      <a:pt x="17974"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grpSp>
      </p:grpSp>
    </p:spTree>
    <p:extLst>
      <p:ext uri="{BB962C8B-B14F-4D97-AF65-F5344CB8AC3E}">
        <p14:creationId xmlns:p14="http://schemas.microsoft.com/office/powerpoint/2010/main" val="2626574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92897DE-A24A-EF45-B6BB-C792FC361FC4}" type="datetimeFigureOut">
              <a:rPr lang="es-ES" smtClean="0"/>
              <a:t>07/08/2023</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F36A17A-FE85-8645-AFD3-EAF6CD6195A9}" type="slidenum">
              <a:rPr lang="es-ES" smtClean="0"/>
              <a:t>‹Nº›</a:t>
            </a:fld>
            <a:endParaRPr lang="es-ES"/>
          </a:p>
        </p:txBody>
      </p:sp>
    </p:spTree>
    <p:extLst>
      <p:ext uri="{BB962C8B-B14F-4D97-AF65-F5344CB8AC3E}">
        <p14:creationId xmlns:p14="http://schemas.microsoft.com/office/powerpoint/2010/main" val="374742967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ítulo 50">
            <a:extLst>
              <a:ext uri="{FF2B5EF4-FFF2-40B4-BE49-F238E27FC236}">
                <a16:creationId xmlns:a16="http://schemas.microsoft.com/office/drawing/2014/main" id="{954833EA-4C99-AF43-8752-D27A68809E3C}"/>
              </a:ext>
            </a:extLst>
          </p:cNvPr>
          <p:cNvSpPr>
            <a:spLocks noGrp="1"/>
          </p:cNvSpPr>
          <p:nvPr>
            <p:ph type="ctrTitle"/>
          </p:nvPr>
        </p:nvSpPr>
        <p:spPr>
          <a:xfrm>
            <a:off x="40756" y="3601886"/>
            <a:ext cx="4427307" cy="687814"/>
          </a:xfrm>
        </p:spPr>
        <p:txBody>
          <a:bodyPr>
            <a:noAutofit/>
          </a:bodyPr>
          <a:lstStyle/>
          <a:p>
            <a:pPr algn="just">
              <a:lnSpc>
                <a:spcPct val="100000"/>
              </a:lnSpc>
            </a:pPr>
            <a:r>
              <a:rPr lang="es-ES" sz="1600" dirty="0"/>
              <a:t>Sistema de liberación de fármacos </a:t>
            </a:r>
            <a:r>
              <a:rPr lang="es-ES" sz="1600" dirty="0" err="1"/>
              <a:t>fotoreversible</a:t>
            </a:r>
            <a:endParaRPr lang="es-ES" sz="1600" dirty="0"/>
          </a:p>
        </p:txBody>
      </p:sp>
      <p:sp>
        <p:nvSpPr>
          <p:cNvPr id="38" name="Marcador de posición de texto 37">
            <a:extLst>
              <a:ext uri="{FF2B5EF4-FFF2-40B4-BE49-F238E27FC236}">
                <a16:creationId xmlns:a16="http://schemas.microsoft.com/office/drawing/2014/main" id="{A8BF91F4-2F9E-E04E-8D77-C5A00018F8E6}"/>
              </a:ext>
            </a:extLst>
          </p:cNvPr>
          <p:cNvSpPr>
            <a:spLocks noGrp="1"/>
          </p:cNvSpPr>
          <p:nvPr>
            <p:ph type="body" sz="quarter" idx="14"/>
          </p:nvPr>
        </p:nvSpPr>
        <p:spPr>
          <a:xfrm>
            <a:off x="67686" y="4349873"/>
            <a:ext cx="4427307" cy="3541713"/>
          </a:xfrm>
        </p:spPr>
        <p:txBody>
          <a:bodyPr>
            <a:normAutofit/>
          </a:bodyPr>
          <a:lstStyle/>
          <a:p>
            <a:pPr algn="just"/>
            <a:r>
              <a:rPr lang="es-ES" dirty="0"/>
              <a:t>La gran mayoría de los medicamentos que se comercializan en Chile y el mundo son farmacológicamente activos en gran parte de los órganos o tejidos donde se aplica. Si un medicamento es activo para un tipo diana biológica, no necesariamente está indicado para otra, muy por el contrario, debido a que la concentración puede modificar el tipo de actividad del fármaco; y a su vez el tipo de receptor puede incluso transformar el tipo de actividad; un medicamento con beneficios biológicos podría eventualmente convertirse en una sustancia tóxica.</a:t>
            </a:r>
          </a:p>
          <a:p>
            <a:pPr algn="just"/>
            <a:r>
              <a:rPr lang="es-ES" dirty="0"/>
              <a:t>Para controlar la actividad de un medicamento, se ha diseñado un sistema de encapsulación/liberación reversible, inducido por irradiación con luz de diferente color para activar/desactivar dicho sistema. Algunos de los principales beneficios de un sistema de liberación reversible controlado por luz son, el costo, dado el uso de la tecnología LED, la inocuidad de la luz, en general se usa irradiación por sobre 370 nm, y el control a distancia, ya que no se necesita intervenir mecánicamente ningún órgano o tejido para generar el efecto del fármaco. </a:t>
            </a:r>
            <a:endParaRPr lang="es-CL" dirty="0"/>
          </a:p>
        </p:txBody>
      </p:sp>
      <p:sp>
        <p:nvSpPr>
          <p:cNvPr id="59" name="Marcador de posición de texto 17">
            <a:extLst>
              <a:ext uri="{FF2B5EF4-FFF2-40B4-BE49-F238E27FC236}">
                <a16:creationId xmlns:a16="http://schemas.microsoft.com/office/drawing/2014/main" id="{F3DF8B1B-3728-814E-B8E4-B7E456FE958D}"/>
              </a:ext>
            </a:extLst>
          </p:cNvPr>
          <p:cNvSpPr txBox="1">
            <a:spLocks/>
          </p:cNvSpPr>
          <p:nvPr/>
        </p:nvSpPr>
        <p:spPr>
          <a:xfrm>
            <a:off x="4668314" y="8068285"/>
            <a:ext cx="1903617" cy="420546"/>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Oportunidad</a:t>
            </a:r>
          </a:p>
        </p:txBody>
      </p:sp>
      <p:sp>
        <p:nvSpPr>
          <p:cNvPr id="65" name="Marcador de posición de texto 17">
            <a:extLst>
              <a:ext uri="{FF2B5EF4-FFF2-40B4-BE49-F238E27FC236}">
                <a16:creationId xmlns:a16="http://schemas.microsoft.com/office/drawing/2014/main" id="{C9912B11-1CF9-D74A-B42C-004114D9721C}"/>
              </a:ext>
            </a:extLst>
          </p:cNvPr>
          <p:cNvSpPr txBox="1">
            <a:spLocks/>
          </p:cNvSpPr>
          <p:nvPr/>
        </p:nvSpPr>
        <p:spPr>
          <a:xfrm>
            <a:off x="4657050" y="3710701"/>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Necesidad</a:t>
            </a:r>
          </a:p>
        </p:txBody>
      </p:sp>
      <p:sp>
        <p:nvSpPr>
          <p:cNvPr id="97" name="Marcador de posición de texto 17">
            <a:extLst>
              <a:ext uri="{FF2B5EF4-FFF2-40B4-BE49-F238E27FC236}">
                <a16:creationId xmlns:a16="http://schemas.microsoft.com/office/drawing/2014/main" id="{EC57804D-F344-884E-B6ED-E43C2E7C6F35}"/>
              </a:ext>
            </a:extLst>
          </p:cNvPr>
          <p:cNvSpPr txBox="1">
            <a:spLocks/>
          </p:cNvSpPr>
          <p:nvPr/>
        </p:nvSpPr>
        <p:spPr>
          <a:xfrm>
            <a:off x="4657238" y="6770751"/>
            <a:ext cx="2131705" cy="176341"/>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endParaRPr lang="es-ES" sz="1100" b="0" dirty="0"/>
          </a:p>
        </p:txBody>
      </p:sp>
      <p:sp>
        <p:nvSpPr>
          <p:cNvPr id="52" name="Marcador de posición de texto 17">
            <a:extLst>
              <a:ext uri="{FF2B5EF4-FFF2-40B4-BE49-F238E27FC236}">
                <a16:creationId xmlns:a16="http://schemas.microsoft.com/office/drawing/2014/main" id="{224F496E-DD7A-4139-AAB7-25D2F1CC33D5}"/>
              </a:ext>
            </a:extLst>
          </p:cNvPr>
          <p:cNvSpPr txBox="1">
            <a:spLocks/>
          </p:cNvSpPr>
          <p:nvPr/>
        </p:nvSpPr>
        <p:spPr>
          <a:xfrm>
            <a:off x="4755118" y="3925428"/>
            <a:ext cx="2035196" cy="68781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Controlar de manera eficiente la actividad de un medicamento en el organismo, para disminuir sus efectos secundarios. </a:t>
            </a:r>
          </a:p>
        </p:txBody>
      </p:sp>
      <p:sp>
        <p:nvSpPr>
          <p:cNvPr id="53" name="Marcador de posición de texto 17">
            <a:extLst>
              <a:ext uri="{FF2B5EF4-FFF2-40B4-BE49-F238E27FC236}">
                <a16:creationId xmlns:a16="http://schemas.microsoft.com/office/drawing/2014/main" id="{224F496E-DD7A-4139-AAB7-25D2F1CC33D5}"/>
              </a:ext>
            </a:extLst>
          </p:cNvPr>
          <p:cNvSpPr txBox="1">
            <a:spLocks/>
          </p:cNvSpPr>
          <p:nvPr/>
        </p:nvSpPr>
        <p:spPr>
          <a:xfrm>
            <a:off x="4668314" y="8285231"/>
            <a:ext cx="1751462" cy="594960"/>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Socio para codesarrollo / licenciamiento. </a:t>
            </a:r>
          </a:p>
        </p:txBody>
      </p:sp>
      <p:sp>
        <p:nvSpPr>
          <p:cNvPr id="5" name="Rectangle 4"/>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1800" b="0" i="0" u="none" strike="noStrike" cap="none" normalizeH="0" baseline="0" dirty="0">
              <a:ln>
                <a:noFill/>
              </a:ln>
              <a:solidFill>
                <a:schemeClr val="tx1"/>
              </a:solidFill>
              <a:effectLst/>
              <a:latin typeface="Arial" panose="020B0604020202020204" pitchFamily="34" charset="0"/>
            </a:endParaRPr>
          </a:p>
        </p:txBody>
      </p:sp>
      <p:sp>
        <p:nvSpPr>
          <p:cNvPr id="116" name="Marcador de posición de texto 17">
            <a:extLst>
              <a:ext uri="{FF2B5EF4-FFF2-40B4-BE49-F238E27FC236}">
                <a16:creationId xmlns:a16="http://schemas.microsoft.com/office/drawing/2014/main" id="{74763A45-E5DF-46B4-B05A-1423C19C47FD}"/>
              </a:ext>
            </a:extLst>
          </p:cNvPr>
          <p:cNvSpPr txBox="1">
            <a:spLocks/>
          </p:cNvSpPr>
          <p:nvPr/>
        </p:nvSpPr>
        <p:spPr>
          <a:xfrm>
            <a:off x="4650661" y="9298389"/>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Contacto</a:t>
            </a:r>
          </a:p>
        </p:txBody>
      </p:sp>
      <p:sp>
        <p:nvSpPr>
          <p:cNvPr id="117" name="Marcador de posición de texto 17">
            <a:extLst>
              <a:ext uri="{FF2B5EF4-FFF2-40B4-BE49-F238E27FC236}">
                <a16:creationId xmlns:a16="http://schemas.microsoft.com/office/drawing/2014/main" id="{8CD1B255-679C-4AEB-ADB8-3D6AB454A51F}"/>
              </a:ext>
            </a:extLst>
          </p:cNvPr>
          <p:cNvSpPr txBox="1">
            <a:spLocks/>
          </p:cNvSpPr>
          <p:nvPr/>
        </p:nvSpPr>
        <p:spPr>
          <a:xfrm>
            <a:off x="4758945" y="9469695"/>
            <a:ext cx="2131705" cy="362283"/>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0"/>
              </a:spcBef>
            </a:pPr>
            <a:r>
              <a:rPr lang="es-ES" sz="1100" b="0" dirty="0"/>
              <a:t>innovacion@uautonoma.cl</a:t>
            </a:r>
          </a:p>
        </p:txBody>
      </p:sp>
      <p:sp>
        <p:nvSpPr>
          <p:cNvPr id="19" name="Marcador de posición de texto 17">
            <a:extLst>
              <a:ext uri="{FF2B5EF4-FFF2-40B4-BE49-F238E27FC236}">
                <a16:creationId xmlns:a16="http://schemas.microsoft.com/office/drawing/2014/main" id="{2FBBFB25-8972-9F49-6F0E-F95A73C229AF}"/>
              </a:ext>
            </a:extLst>
          </p:cNvPr>
          <p:cNvSpPr txBox="1">
            <a:spLocks/>
          </p:cNvSpPr>
          <p:nvPr/>
        </p:nvSpPr>
        <p:spPr>
          <a:xfrm>
            <a:off x="4657238" y="5758515"/>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Nivel de  madurez tecnológica </a:t>
            </a:r>
          </a:p>
        </p:txBody>
      </p:sp>
      <p:sp>
        <p:nvSpPr>
          <p:cNvPr id="20" name="Marcador de posición de texto 17">
            <a:extLst>
              <a:ext uri="{FF2B5EF4-FFF2-40B4-BE49-F238E27FC236}">
                <a16:creationId xmlns:a16="http://schemas.microsoft.com/office/drawing/2014/main" id="{AA899EF1-CEFC-44E7-D362-7CD5D813C813}"/>
              </a:ext>
            </a:extLst>
          </p:cNvPr>
          <p:cNvSpPr txBox="1">
            <a:spLocks/>
          </p:cNvSpPr>
          <p:nvPr/>
        </p:nvSpPr>
        <p:spPr>
          <a:xfrm>
            <a:off x="4760815" y="6181034"/>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 TRL3 – Prueba de concepto experimental</a:t>
            </a:r>
          </a:p>
        </p:txBody>
      </p:sp>
      <p:sp>
        <p:nvSpPr>
          <p:cNvPr id="36" name="Marcador de posición de texto 17">
            <a:extLst>
              <a:ext uri="{FF2B5EF4-FFF2-40B4-BE49-F238E27FC236}">
                <a16:creationId xmlns:a16="http://schemas.microsoft.com/office/drawing/2014/main" id="{40F8C9FC-4EA9-B982-4A60-2B28A20D3979}"/>
              </a:ext>
            </a:extLst>
          </p:cNvPr>
          <p:cNvSpPr txBox="1">
            <a:spLocks/>
          </p:cNvSpPr>
          <p:nvPr/>
        </p:nvSpPr>
        <p:spPr>
          <a:xfrm>
            <a:off x="4633927" y="7022057"/>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Estado protección</a:t>
            </a:r>
          </a:p>
        </p:txBody>
      </p:sp>
      <p:sp>
        <p:nvSpPr>
          <p:cNvPr id="37" name="Marcador de posición de texto 17">
            <a:extLst>
              <a:ext uri="{FF2B5EF4-FFF2-40B4-BE49-F238E27FC236}">
                <a16:creationId xmlns:a16="http://schemas.microsoft.com/office/drawing/2014/main" id="{39F05475-5E9E-A21C-E8F3-2F87298F3065}"/>
              </a:ext>
            </a:extLst>
          </p:cNvPr>
          <p:cNvSpPr txBox="1">
            <a:spLocks/>
          </p:cNvSpPr>
          <p:nvPr/>
        </p:nvSpPr>
        <p:spPr>
          <a:xfrm>
            <a:off x="4742425" y="7282879"/>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Solicitud de patente: </a:t>
            </a:r>
          </a:p>
          <a:p>
            <a:pPr>
              <a:lnSpc>
                <a:spcPct val="100000"/>
              </a:lnSpc>
              <a:spcBef>
                <a:spcPts val="0"/>
              </a:spcBef>
            </a:pPr>
            <a:r>
              <a:rPr lang="es-ES" sz="1100" b="0" dirty="0"/>
              <a:t>PCT/CL2023/050019</a:t>
            </a:r>
          </a:p>
        </p:txBody>
      </p:sp>
      <p:sp>
        <p:nvSpPr>
          <p:cNvPr id="3" name="Marcador de posición de imagen 2">
            <a:extLst>
              <a:ext uri="{FF2B5EF4-FFF2-40B4-BE49-F238E27FC236}">
                <a16:creationId xmlns:a16="http://schemas.microsoft.com/office/drawing/2014/main" id="{7A05B989-9078-1649-BE23-A23BDC09AD03}"/>
              </a:ext>
            </a:extLst>
          </p:cNvPr>
          <p:cNvSpPr>
            <a:spLocks noGrp="1"/>
          </p:cNvSpPr>
          <p:nvPr>
            <p:ph type="pic" sz="quarter" idx="13"/>
          </p:nvPr>
        </p:nvSpPr>
        <p:spPr/>
      </p:sp>
    </p:spTree>
    <p:extLst>
      <p:ext uri="{BB962C8B-B14F-4D97-AF65-F5344CB8AC3E}">
        <p14:creationId xmlns:p14="http://schemas.microsoft.com/office/powerpoint/2010/main" val="2849319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_Fichas_Tecnologicas_UAutonoma" id="{77250E46-246C-0E46-826D-3AA4E4AA75EB}" vid="{6D6AF52F-B96C-1748-81E0-9548143D6D7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Plantilla_Fichas_Tecnologicas_UAutonoma</Template>
  <TotalTime>4171</TotalTime>
  <Words>256</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Source Sans Pro</vt:lpstr>
      <vt:lpstr>Tema de Office</vt:lpstr>
      <vt:lpstr>Sistema de liberación de fármacos fotoreversible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Secuenciación y análisis de genomas de bacterias antárticas con potenciales biotecnológicos</dc:title>
  <dc:creator>catalina alarcon baeza</dc:creator>
  <cp:lastModifiedBy>Daniela Fuentes Contreras</cp:lastModifiedBy>
  <cp:revision>11</cp:revision>
  <dcterms:created xsi:type="dcterms:W3CDTF">2018-04-17T18:35:05Z</dcterms:created>
  <dcterms:modified xsi:type="dcterms:W3CDTF">2023-08-07T18:29:41Z</dcterms:modified>
</cp:coreProperties>
</file>