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6858000" cy="9906000" type="A4"/>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alina alarcon baeza" initials="cab" lastIdx="3" clrIdx="0">
    <p:extLst>
      <p:ext uri="{19B8F6BF-5375-455C-9EA6-DF929625EA0E}">
        <p15:presenceInfo xmlns:p15="http://schemas.microsoft.com/office/powerpoint/2012/main" userId="6d3c40839e533939" providerId="Windows Live"/>
      </p:ext>
    </p:extLst>
  </p:cmAuthor>
  <p:cmAuthor id="2" name="Marcelo Andrés Orellana Acuña" initials="MAOA" lastIdx="2" clrIdx="1">
    <p:extLst>
      <p:ext uri="{19B8F6BF-5375-455C-9EA6-DF929625EA0E}">
        <p15:presenceInfo xmlns:p15="http://schemas.microsoft.com/office/powerpoint/2012/main" userId="342faf4697cee91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935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2"/>
  </p:normalViewPr>
  <p:slideViewPr>
    <p:cSldViewPr snapToGrid="0" snapToObjects="1">
      <p:cViewPr>
        <p:scale>
          <a:sx n="80" d="100"/>
          <a:sy n="80" d="100"/>
        </p:scale>
        <p:origin x="1626" y="-678"/>
      </p:cViewPr>
      <p:guideLst/>
    </p:cSldViewPr>
  </p:slideViewPr>
  <p:notesTextViewPr>
    <p:cViewPr>
      <p:scale>
        <a:sx n="1" d="1"/>
        <a:sy n="1" d="1"/>
      </p:scale>
      <p:origin x="0" y="0"/>
    </p:cViewPr>
  </p:notesTextViewPr>
  <p:notesViewPr>
    <p:cSldViewPr snapToGrid="0" snapToObjects="1">
      <p:cViewPr varScale="1">
        <p:scale>
          <a:sx n="83" d="100"/>
          <a:sy n="83" d="100"/>
        </p:scale>
        <p:origin x="2224"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a Fuentes Contreras" userId="73c09f29-d025-405a-b603-4501ec27f423" providerId="ADAL" clId="{8644AE4E-83E2-4A92-BE31-F778CB1DB649}"/>
    <pc:docChg chg="undo custSel modSld">
      <pc:chgData name="Daniela Fuentes Contreras" userId="73c09f29-d025-405a-b603-4501ec27f423" providerId="ADAL" clId="{8644AE4E-83E2-4A92-BE31-F778CB1DB649}" dt="2023-08-07T18:18:14.574" v="1048" actId="20577"/>
      <pc:docMkLst>
        <pc:docMk/>
      </pc:docMkLst>
      <pc:sldChg chg="modSp mod">
        <pc:chgData name="Daniela Fuentes Contreras" userId="73c09f29-d025-405a-b603-4501ec27f423" providerId="ADAL" clId="{8644AE4E-83E2-4A92-BE31-F778CB1DB649}" dt="2023-08-07T18:18:14.574" v="1048" actId="20577"/>
        <pc:sldMkLst>
          <pc:docMk/>
          <pc:sldMk cId="2849319541" sldId="256"/>
        </pc:sldMkLst>
        <pc:spChg chg="mod">
          <ac:chgData name="Daniela Fuentes Contreras" userId="73c09f29-d025-405a-b603-4501ec27f423" providerId="ADAL" clId="{8644AE4E-83E2-4A92-BE31-F778CB1DB649}" dt="2023-08-07T14:09:47.172" v="870" actId="20577"/>
          <ac:spMkLst>
            <pc:docMk/>
            <pc:sldMk cId="2849319541" sldId="256"/>
            <ac:spMk id="20" creationId="{AA899EF1-CEFC-44E7-D362-7CD5D813C813}"/>
          </ac:spMkLst>
        </pc:spChg>
        <pc:spChg chg="mod">
          <ac:chgData name="Daniela Fuentes Contreras" userId="73c09f29-d025-405a-b603-4501ec27f423" providerId="ADAL" clId="{8644AE4E-83E2-4A92-BE31-F778CB1DB649}" dt="2023-08-07T14:09:54.364" v="888" actId="20577"/>
          <ac:spMkLst>
            <pc:docMk/>
            <pc:sldMk cId="2849319541" sldId="256"/>
            <ac:spMk id="37" creationId="{39F05475-5E9E-A21C-E8F3-2F87298F3065}"/>
          </ac:spMkLst>
        </pc:spChg>
        <pc:spChg chg="mod">
          <ac:chgData name="Daniela Fuentes Contreras" userId="73c09f29-d025-405a-b603-4501ec27f423" providerId="ADAL" clId="{8644AE4E-83E2-4A92-BE31-F778CB1DB649}" dt="2023-08-07T14:08:27.764" v="627" actId="20577"/>
          <ac:spMkLst>
            <pc:docMk/>
            <pc:sldMk cId="2849319541" sldId="256"/>
            <ac:spMk id="38" creationId="{A8BF91F4-2F9E-E04E-8D77-C5A00018F8E6}"/>
          </ac:spMkLst>
        </pc:spChg>
        <pc:spChg chg="mod">
          <ac:chgData name="Daniela Fuentes Contreras" userId="73c09f29-d025-405a-b603-4501ec27f423" providerId="ADAL" clId="{8644AE4E-83E2-4A92-BE31-F778CB1DB649}" dt="2023-08-07T18:18:14.574" v="1048" actId="20577"/>
          <ac:spMkLst>
            <pc:docMk/>
            <pc:sldMk cId="2849319541" sldId="256"/>
            <ac:spMk id="51" creationId="{954833EA-4C99-AF43-8752-D27A68809E3C}"/>
          </ac:spMkLst>
        </pc:spChg>
        <pc:spChg chg="mod">
          <ac:chgData name="Daniela Fuentes Contreras" userId="73c09f29-d025-405a-b603-4501ec27f423" providerId="ADAL" clId="{8644AE4E-83E2-4A92-BE31-F778CB1DB649}" dt="2023-08-07T14:09:09.150" v="820" actId="20577"/>
          <ac:spMkLst>
            <pc:docMk/>
            <pc:sldMk cId="2849319541" sldId="256"/>
            <ac:spMk id="52" creationId="{224F496E-DD7A-4139-AAB7-25D2F1CC33D5}"/>
          </ac:spMkLst>
        </pc:spChg>
        <pc:spChg chg="mod">
          <ac:chgData name="Daniela Fuentes Contreras" userId="73c09f29-d025-405a-b603-4501ec27f423" providerId="ADAL" clId="{8644AE4E-83E2-4A92-BE31-F778CB1DB649}" dt="2023-08-07T14:11:47.951" v="966" actId="20577"/>
          <ac:spMkLst>
            <pc:docMk/>
            <pc:sldMk cId="2849319541" sldId="256"/>
            <ac:spMk id="53" creationId="{224F496E-DD7A-4139-AAB7-25D2F1CC33D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70006B-0C38-9D46-AC0F-6F4B6020A2FA}" type="datetimeFigureOut">
              <a:rPr lang="es-ES" smtClean="0"/>
              <a:t>07/08/2023</a:t>
            </a:fld>
            <a:endParaRPr lang="es-ES"/>
          </a:p>
        </p:txBody>
      </p:sp>
      <p:sp>
        <p:nvSpPr>
          <p:cNvPr id="4" name="Marcador de posición de imagen de diapositiva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9DC386-6FE0-DD41-B9F9-C17F04FBCF50}" type="slidenum">
              <a:rPr lang="es-ES" smtClean="0"/>
              <a:t>‹Nº›</a:t>
            </a:fld>
            <a:endParaRPr lang="es-ES"/>
          </a:p>
        </p:txBody>
      </p:sp>
    </p:spTree>
    <p:extLst>
      <p:ext uri="{BB962C8B-B14F-4D97-AF65-F5344CB8AC3E}">
        <p14:creationId xmlns:p14="http://schemas.microsoft.com/office/powerpoint/2010/main" val="1454088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dirty="0"/>
          </a:p>
        </p:txBody>
      </p:sp>
      <p:sp>
        <p:nvSpPr>
          <p:cNvPr id="4" name="Marcador de posición de número de diapositiva 3"/>
          <p:cNvSpPr>
            <a:spLocks noGrp="1"/>
          </p:cNvSpPr>
          <p:nvPr>
            <p:ph type="sldNum" sz="quarter" idx="10"/>
          </p:nvPr>
        </p:nvSpPr>
        <p:spPr/>
        <p:txBody>
          <a:bodyPr/>
          <a:lstStyle/>
          <a:p>
            <a:fld id="{B59DC386-6FE0-DD41-B9F9-C17F04FBCF50}" type="slidenum">
              <a:rPr lang="es-ES" smtClean="0"/>
              <a:t>1</a:t>
            </a:fld>
            <a:endParaRPr lang="es-ES"/>
          </a:p>
        </p:txBody>
      </p:sp>
    </p:spTree>
    <p:extLst>
      <p:ext uri="{BB962C8B-B14F-4D97-AF65-F5344CB8AC3E}">
        <p14:creationId xmlns:p14="http://schemas.microsoft.com/office/powerpoint/2010/main" val="1079888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9F1CA3DC-EEF4-9345-B33D-EC8D3C7C1709}"/>
              </a:ext>
            </a:extLst>
          </p:cNvPr>
          <p:cNvSpPr/>
          <p:nvPr userDrawn="1"/>
        </p:nvSpPr>
        <p:spPr>
          <a:xfrm>
            <a:off x="4586288" y="3541713"/>
            <a:ext cx="2271712" cy="636428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endParaRPr>
          </a:p>
        </p:txBody>
      </p:sp>
      <p:sp>
        <p:nvSpPr>
          <p:cNvPr id="8" name="Marcador de posición de imagen 7">
            <a:extLst>
              <a:ext uri="{FF2B5EF4-FFF2-40B4-BE49-F238E27FC236}">
                <a16:creationId xmlns:a16="http://schemas.microsoft.com/office/drawing/2014/main" id="{1888084A-048A-3E40-8FE3-003F8E8C3489}"/>
              </a:ext>
            </a:extLst>
          </p:cNvPr>
          <p:cNvSpPr>
            <a:spLocks noGrp="1"/>
          </p:cNvSpPr>
          <p:nvPr>
            <p:ph type="pic" sz="quarter" idx="13" hasCustomPrompt="1"/>
          </p:nvPr>
        </p:nvSpPr>
        <p:spPr>
          <a:xfrm>
            <a:off x="0" y="0"/>
            <a:ext cx="6858000" cy="3541713"/>
          </a:xfrm>
        </p:spPr>
        <p:txBody>
          <a:bodyPr/>
          <a:lstStyle>
            <a:lvl1pPr marL="0" indent="0">
              <a:buNone/>
              <a:defRPr/>
            </a:lvl1pPr>
          </a:lstStyle>
          <a:p>
            <a:r>
              <a:rPr lang="es-ES" dirty="0"/>
              <a:t>Imagen descriptiva de la tecnología</a:t>
            </a:r>
          </a:p>
        </p:txBody>
      </p:sp>
      <p:sp>
        <p:nvSpPr>
          <p:cNvPr id="2" name="Title 1"/>
          <p:cNvSpPr>
            <a:spLocks noGrp="1"/>
          </p:cNvSpPr>
          <p:nvPr>
            <p:ph type="ctrTitle" hasCustomPrompt="1"/>
          </p:nvPr>
        </p:nvSpPr>
        <p:spPr>
          <a:xfrm>
            <a:off x="92220" y="3748366"/>
            <a:ext cx="4427307" cy="1068486"/>
          </a:xfrm>
        </p:spPr>
        <p:txBody>
          <a:bodyPr anchor="b">
            <a:normAutofit/>
          </a:bodyPr>
          <a:lstStyle>
            <a:lvl1pPr algn="l">
              <a:defRPr sz="2500" b="1">
                <a:latin typeface="Source Sans Pro" panose="020B0503030403020204" pitchFamily="34" charset="0"/>
                <a:ea typeface="Source Sans Pro" panose="020B0503030403020204" pitchFamily="34" charset="0"/>
              </a:defRPr>
            </a:lvl1pPr>
          </a:lstStyle>
          <a:p>
            <a:r>
              <a:rPr lang="es-ES" dirty="0"/>
              <a:t>Introducir aquí la denominación de la tecnología</a:t>
            </a:r>
            <a:endParaRPr lang="en-US" dirty="0"/>
          </a:p>
        </p:txBody>
      </p:sp>
      <p:sp>
        <p:nvSpPr>
          <p:cNvPr id="14" name="Marcador de posición de texto 13">
            <a:extLst>
              <a:ext uri="{FF2B5EF4-FFF2-40B4-BE49-F238E27FC236}">
                <a16:creationId xmlns:a16="http://schemas.microsoft.com/office/drawing/2014/main" id="{A6730E61-162A-5F42-9E22-8FAC026A60E6}"/>
              </a:ext>
            </a:extLst>
          </p:cNvPr>
          <p:cNvSpPr>
            <a:spLocks noGrp="1"/>
          </p:cNvSpPr>
          <p:nvPr>
            <p:ph type="body" sz="quarter" idx="14" hasCustomPrompt="1"/>
          </p:nvPr>
        </p:nvSpPr>
        <p:spPr>
          <a:xfrm>
            <a:off x="92220" y="4873544"/>
            <a:ext cx="4427307" cy="2470232"/>
          </a:xfrm>
        </p:spPr>
        <p:txBody>
          <a:bodyPr>
            <a:normAutofit/>
          </a:bodyPr>
          <a:lstStyle>
            <a:lvl1pPr marL="0" indent="0">
              <a:buNone/>
              <a:defRPr sz="1200">
                <a:latin typeface="Source Sans Pro" panose="020B0503030403020204" pitchFamily="34" charset="0"/>
                <a:ea typeface="Source Sans Pro" panose="020B0503030403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s-ES" dirty="0"/>
              <a:t>Descripción de la tecnología</a:t>
            </a:r>
          </a:p>
        </p:txBody>
      </p:sp>
      <p:sp>
        <p:nvSpPr>
          <p:cNvPr id="15" name="Marcador de posición de imagen 7">
            <a:extLst>
              <a:ext uri="{FF2B5EF4-FFF2-40B4-BE49-F238E27FC236}">
                <a16:creationId xmlns:a16="http://schemas.microsoft.com/office/drawing/2014/main" id="{3B2E83EF-4CFA-F14B-BE62-1FFF6FABFDD3}"/>
              </a:ext>
            </a:extLst>
          </p:cNvPr>
          <p:cNvSpPr>
            <a:spLocks noGrp="1"/>
          </p:cNvSpPr>
          <p:nvPr>
            <p:ph type="pic" sz="quarter" idx="15" hasCustomPrompt="1"/>
          </p:nvPr>
        </p:nvSpPr>
        <p:spPr>
          <a:xfrm>
            <a:off x="92220" y="7635822"/>
            <a:ext cx="1080000" cy="1080000"/>
          </a:xfrm>
        </p:spPr>
        <p:txBody>
          <a:bodyPr/>
          <a:lstStyle>
            <a:lvl1pPr marL="0" indent="0">
              <a:buNone/>
              <a:defRPr/>
            </a:lvl1pPr>
          </a:lstStyle>
          <a:p>
            <a:r>
              <a:rPr lang="es-ES" dirty="0"/>
              <a:t>Fotografía de investigador/a</a:t>
            </a:r>
          </a:p>
        </p:txBody>
      </p:sp>
    </p:spTree>
    <p:extLst>
      <p:ext uri="{BB962C8B-B14F-4D97-AF65-F5344CB8AC3E}">
        <p14:creationId xmlns:p14="http://schemas.microsoft.com/office/powerpoint/2010/main" val="2910997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6CCEC3CD-D80A-3D42-95B1-A73A057DF6A6}"/>
              </a:ext>
            </a:extLst>
          </p:cNvPr>
          <p:cNvSpPr/>
          <p:nvPr userDrawn="1"/>
        </p:nvSpPr>
        <p:spPr>
          <a:xfrm>
            <a:off x="2028829" y="230617"/>
            <a:ext cx="4852018" cy="720000"/>
          </a:xfrm>
          <a:prstGeom prst="rect">
            <a:avLst/>
          </a:prstGeom>
          <a:solidFill>
            <a:srgbClr val="393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endParaRPr>
          </a:p>
        </p:txBody>
      </p:sp>
      <p:pic>
        <p:nvPicPr>
          <p:cNvPr id="7" name="Imagen 6" descr="Resultado de imagen para autonoma de chile">
            <a:extLst>
              <a:ext uri="{FF2B5EF4-FFF2-40B4-BE49-F238E27FC236}">
                <a16:creationId xmlns:a16="http://schemas.microsoft.com/office/drawing/2014/main" id="{EBD9A1C6-2CD2-C440-9A00-75FA786B848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931"/>
          <a:stretch/>
        </p:blipFill>
        <p:spPr bwMode="auto">
          <a:xfrm>
            <a:off x="92220" y="230617"/>
            <a:ext cx="1928512" cy="720000"/>
          </a:xfrm>
          <a:prstGeom prst="rect">
            <a:avLst/>
          </a:prstGeom>
          <a:noFill/>
          <a:ln>
            <a:noFill/>
          </a:ln>
        </p:spPr>
      </p:pic>
      <p:sp>
        <p:nvSpPr>
          <p:cNvPr id="56" name="Marcador de posición de texto 55">
            <a:extLst>
              <a:ext uri="{FF2B5EF4-FFF2-40B4-BE49-F238E27FC236}">
                <a16:creationId xmlns:a16="http://schemas.microsoft.com/office/drawing/2014/main" id="{CE149350-7F44-9345-995A-2C815C9B3AD4}"/>
              </a:ext>
            </a:extLst>
          </p:cNvPr>
          <p:cNvSpPr>
            <a:spLocks noGrp="1"/>
          </p:cNvSpPr>
          <p:nvPr>
            <p:ph type="body" sz="quarter" idx="10" hasCustomPrompt="1"/>
          </p:nvPr>
        </p:nvSpPr>
        <p:spPr>
          <a:xfrm>
            <a:off x="2040254" y="230617"/>
            <a:ext cx="4314825" cy="720000"/>
          </a:xfrm>
        </p:spPr>
        <p:txBody>
          <a:bodyPr anchor="ctr">
            <a:normAutofit/>
          </a:bodyPr>
          <a:lstStyle>
            <a:lvl1pPr marL="0" indent="0">
              <a:buNone/>
              <a:defRPr sz="1400" b="1">
                <a:solidFill>
                  <a:schemeClr val="bg1"/>
                </a:solidFill>
                <a:latin typeface="Source Sans Pro" panose="020B0503030403020204" pitchFamily="34" charset="0"/>
                <a:ea typeface="Source Sans Pro" panose="020B0503030403020204" pitchFamily="34" charset="0"/>
              </a:defRPr>
            </a:lvl1pPr>
          </a:lstStyle>
          <a:p>
            <a:pPr lvl="0"/>
            <a:r>
              <a:rPr lang="es-ES" dirty="0"/>
              <a:t>Introducir aquí la denominación de la tecnología</a:t>
            </a:r>
          </a:p>
        </p:txBody>
      </p:sp>
      <p:cxnSp>
        <p:nvCxnSpPr>
          <p:cNvPr id="58" name="Conector recto 57">
            <a:extLst>
              <a:ext uri="{FF2B5EF4-FFF2-40B4-BE49-F238E27FC236}">
                <a16:creationId xmlns:a16="http://schemas.microsoft.com/office/drawing/2014/main" id="{AF8334B6-8050-FB4E-A127-1D8AA900EC0D}"/>
              </a:ext>
            </a:extLst>
          </p:cNvPr>
          <p:cNvCxnSpPr/>
          <p:nvPr userDrawn="1"/>
        </p:nvCxnSpPr>
        <p:spPr>
          <a:xfrm>
            <a:off x="385761" y="950617"/>
            <a:ext cx="0" cy="7721896"/>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74" name="Grupo 73">
            <a:extLst>
              <a:ext uri="{FF2B5EF4-FFF2-40B4-BE49-F238E27FC236}">
                <a16:creationId xmlns:a16="http://schemas.microsoft.com/office/drawing/2014/main" id="{6B104E90-294C-8849-9A11-1E2F3C7C10F1}"/>
              </a:ext>
            </a:extLst>
          </p:cNvPr>
          <p:cNvGrpSpPr/>
          <p:nvPr userDrawn="1"/>
        </p:nvGrpSpPr>
        <p:grpSpPr>
          <a:xfrm>
            <a:off x="199553" y="8259203"/>
            <a:ext cx="6189333" cy="957970"/>
            <a:chOff x="199553" y="8259203"/>
            <a:chExt cx="6189333" cy="957970"/>
          </a:xfrm>
        </p:grpSpPr>
        <p:grpSp>
          <p:nvGrpSpPr>
            <p:cNvPr id="75" name="Grupo 74">
              <a:extLst>
                <a:ext uri="{FF2B5EF4-FFF2-40B4-BE49-F238E27FC236}">
                  <a16:creationId xmlns:a16="http://schemas.microsoft.com/office/drawing/2014/main" id="{44CD4075-0DD1-1E4C-A5B9-C8099E40237E}"/>
                </a:ext>
              </a:extLst>
            </p:cNvPr>
            <p:cNvGrpSpPr/>
            <p:nvPr/>
          </p:nvGrpSpPr>
          <p:grpSpPr>
            <a:xfrm>
              <a:off x="199553" y="8259203"/>
              <a:ext cx="6189333" cy="957970"/>
              <a:chOff x="199553" y="7700306"/>
              <a:chExt cx="6189333" cy="957970"/>
            </a:xfrm>
          </p:grpSpPr>
          <p:sp>
            <p:nvSpPr>
              <p:cNvPr id="81" name="Elipse 80">
                <a:extLst>
                  <a:ext uri="{FF2B5EF4-FFF2-40B4-BE49-F238E27FC236}">
                    <a16:creationId xmlns:a16="http://schemas.microsoft.com/office/drawing/2014/main" id="{54B33592-CC32-0C43-8686-6259C2E5F536}"/>
                  </a:ext>
                </a:extLst>
              </p:cNvPr>
              <p:cNvSpPr/>
              <p:nvPr/>
            </p:nvSpPr>
            <p:spPr>
              <a:xfrm>
                <a:off x="199553" y="7700306"/>
                <a:ext cx="484186" cy="4841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82" name="Shape 505">
                <a:extLst>
                  <a:ext uri="{FF2B5EF4-FFF2-40B4-BE49-F238E27FC236}">
                    <a16:creationId xmlns:a16="http://schemas.microsoft.com/office/drawing/2014/main" id="{2D9784A7-D8D5-DA49-A84C-E3F9FB516358}"/>
                  </a:ext>
                </a:extLst>
              </p:cNvPr>
              <p:cNvGrpSpPr/>
              <p:nvPr/>
            </p:nvGrpSpPr>
            <p:grpSpPr>
              <a:xfrm>
                <a:off x="207901" y="7745938"/>
                <a:ext cx="360000" cy="360000"/>
                <a:chOff x="2594050" y="1631825"/>
                <a:chExt cx="439625" cy="439625"/>
              </a:xfrm>
            </p:grpSpPr>
            <p:sp>
              <p:nvSpPr>
                <p:cNvPr id="85" name="Shape 506">
                  <a:extLst>
                    <a:ext uri="{FF2B5EF4-FFF2-40B4-BE49-F238E27FC236}">
                      <a16:creationId xmlns:a16="http://schemas.microsoft.com/office/drawing/2014/main" id="{AE1440F9-BADD-4043-9DD7-2CF2C4B1371D}"/>
                    </a:ext>
                  </a:extLst>
                </p:cNvPr>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6" name="Shape 507">
                  <a:extLst>
                    <a:ext uri="{FF2B5EF4-FFF2-40B4-BE49-F238E27FC236}">
                      <a16:creationId xmlns:a16="http://schemas.microsoft.com/office/drawing/2014/main" id="{239A1B44-C767-9645-879F-22983389BE5E}"/>
                    </a:ext>
                  </a:extLst>
                </p:cNvPr>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7" name="Shape 508">
                  <a:extLst>
                    <a:ext uri="{FF2B5EF4-FFF2-40B4-BE49-F238E27FC236}">
                      <a16:creationId xmlns:a16="http://schemas.microsoft.com/office/drawing/2014/main" id="{3AE4CCC3-014D-7E49-B7E1-D0C8804D8F17}"/>
                    </a:ext>
                  </a:extLst>
                </p:cNvPr>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8" name="Shape 509">
                  <a:extLst>
                    <a:ext uri="{FF2B5EF4-FFF2-40B4-BE49-F238E27FC236}">
                      <a16:creationId xmlns:a16="http://schemas.microsoft.com/office/drawing/2014/main" id="{41002877-F5E4-EC41-B83D-FE61B913D153}"/>
                    </a:ext>
                  </a:extLst>
                </p:cNvPr>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3" name="Título 50">
                <a:extLst>
                  <a:ext uri="{FF2B5EF4-FFF2-40B4-BE49-F238E27FC236}">
                    <a16:creationId xmlns:a16="http://schemas.microsoft.com/office/drawing/2014/main" id="{396EE708-FB81-2F42-AFB0-52DA0A2B2FFD}"/>
                  </a:ext>
                </a:extLst>
              </p:cNvPr>
              <p:cNvSpPr txBox="1">
                <a:spLocks/>
              </p:cNvSpPr>
              <p:nvPr/>
            </p:nvSpPr>
            <p:spPr>
              <a:xfrm>
                <a:off x="941780" y="7761739"/>
                <a:ext cx="1433079" cy="367178"/>
              </a:xfrm>
              <a:prstGeom prst="rect">
                <a:avLst/>
              </a:prstGeom>
            </p:spPr>
            <p:txBody>
              <a:bodyP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S" sz="1400" b="1" dirty="0">
                    <a:solidFill>
                      <a:srgbClr val="393532"/>
                    </a:solidFill>
                    <a:latin typeface="Source Sans Pro" panose="020B0503030403020204" pitchFamily="34" charset="0"/>
                    <a:ea typeface="Source Sans Pro" panose="020B0503030403020204" pitchFamily="34" charset="0"/>
                  </a:rPr>
                  <a:t>Contacto</a:t>
                </a:r>
              </a:p>
            </p:txBody>
          </p:sp>
          <p:sp>
            <p:nvSpPr>
              <p:cNvPr id="84" name="Rectángulo 83">
                <a:extLst>
                  <a:ext uri="{FF2B5EF4-FFF2-40B4-BE49-F238E27FC236}">
                    <a16:creationId xmlns:a16="http://schemas.microsoft.com/office/drawing/2014/main" id="{BF825E06-F96D-AC40-9A58-0E093DE71366}"/>
                  </a:ext>
                </a:extLst>
              </p:cNvPr>
              <p:cNvSpPr/>
              <p:nvPr/>
            </p:nvSpPr>
            <p:spPr>
              <a:xfrm>
                <a:off x="3110607" y="7722827"/>
                <a:ext cx="3278279" cy="935449"/>
              </a:xfrm>
              <a:prstGeom prst="rect">
                <a:avLst/>
              </a:prstGeom>
            </p:spPr>
            <p:txBody>
              <a:bodyPr wrap="square">
                <a:spAutoFit/>
              </a:bodyPr>
              <a:lstStyle/>
              <a:p>
                <a:pPr lvl="0">
                  <a:lnSpc>
                    <a:spcPct val="150000"/>
                  </a:lnSpc>
                </a:pPr>
                <a:r>
                  <a:rPr lang="es-CL" sz="1200" b="1" dirty="0">
                    <a:solidFill>
                      <a:srgbClr val="393532"/>
                    </a:solidFill>
                    <a:latin typeface="Source Sans Pro" panose="020B0503030403020204" pitchFamily="34" charset="0"/>
                    <a:ea typeface="Source Sans Pro" panose="020B0503030403020204" pitchFamily="34" charset="0"/>
                  </a:rPr>
                  <a:t>Unidad de Innovaci</a:t>
                </a:r>
                <a:r>
                  <a:rPr lang="es-ES" sz="1200" b="1" dirty="0" err="1">
                    <a:solidFill>
                      <a:srgbClr val="393532"/>
                    </a:solidFill>
                    <a:latin typeface="Source Sans Pro" panose="020B0503030403020204" pitchFamily="34" charset="0"/>
                    <a:ea typeface="Source Sans Pro" panose="020B0503030403020204" pitchFamily="34" charset="0"/>
                  </a:rPr>
                  <a:t>ón</a:t>
                </a:r>
                <a:r>
                  <a:rPr lang="es-ES" sz="1200" b="1" dirty="0">
                    <a:solidFill>
                      <a:srgbClr val="393532"/>
                    </a:solidFill>
                    <a:latin typeface="Source Sans Pro" panose="020B0503030403020204" pitchFamily="34" charset="0"/>
                    <a:ea typeface="Source Sans Pro" panose="020B0503030403020204" pitchFamily="34" charset="0"/>
                  </a:rPr>
                  <a:t> y transferencia</a:t>
                </a:r>
              </a:p>
              <a:p>
                <a:pPr lvl="0">
                  <a:lnSpc>
                    <a:spcPct val="150000"/>
                  </a:lnSpc>
                </a:pPr>
                <a:r>
                  <a:rPr lang="es-ES" sz="1200" b="1" dirty="0">
                    <a:solidFill>
                      <a:srgbClr val="C00000"/>
                    </a:solidFill>
                    <a:latin typeface="Source Sans Pro" panose="020B0503030403020204" pitchFamily="34" charset="0"/>
                    <a:ea typeface="Source Sans Pro" panose="020B0503030403020204" pitchFamily="34" charset="0"/>
                  </a:rPr>
                  <a:t>              </a:t>
                </a:r>
                <a:r>
                  <a:rPr lang="es-ES" sz="1200" b="1" dirty="0" err="1">
                    <a:solidFill>
                      <a:srgbClr val="C00000"/>
                    </a:solidFill>
                    <a:latin typeface="Source Sans Pro" panose="020B0503030403020204" pitchFamily="34" charset="0"/>
                    <a:ea typeface="Source Sans Pro" panose="020B0503030403020204" pitchFamily="34" charset="0"/>
                  </a:rPr>
                  <a:t>innovacion@uautonoma.cl</a:t>
                </a:r>
                <a:endParaRPr lang="es-ES" sz="1200" b="1" dirty="0">
                  <a:solidFill>
                    <a:srgbClr val="C00000"/>
                  </a:solidFill>
                  <a:latin typeface="Source Sans Pro" panose="020B0503030403020204" pitchFamily="34" charset="0"/>
                  <a:ea typeface="Source Sans Pro" panose="020B0503030403020204" pitchFamily="34" charset="0"/>
                </a:endParaRPr>
              </a:p>
              <a:p>
                <a:pPr lvl="0">
                  <a:lnSpc>
                    <a:spcPct val="150000"/>
                  </a:lnSpc>
                </a:pPr>
                <a:r>
                  <a:rPr lang="es-ES" sz="1400" b="1" dirty="0">
                    <a:solidFill>
                      <a:srgbClr val="C00000"/>
                    </a:solidFill>
                    <a:latin typeface="Source Sans Pro" panose="020B0503030403020204" pitchFamily="34" charset="0"/>
                    <a:ea typeface="Source Sans Pro" panose="020B0503030403020204" pitchFamily="34" charset="0"/>
                  </a:rPr>
                  <a:t> </a:t>
                </a:r>
              </a:p>
            </p:txBody>
          </p:sp>
        </p:grpSp>
        <p:pic>
          <p:nvPicPr>
            <p:cNvPr id="76" name="Imagen 75" descr="Resultado de imagen para autonoma de chile">
              <a:extLst>
                <a:ext uri="{FF2B5EF4-FFF2-40B4-BE49-F238E27FC236}">
                  <a16:creationId xmlns:a16="http://schemas.microsoft.com/office/drawing/2014/main" id="{5579283B-5916-7041-B0A9-E952DC3F09EB}"/>
                </a:ext>
              </a:extLst>
            </p:cNvPr>
            <p:cNvPicPr>
              <a:picLocks noChangeAspect="1"/>
            </p:cNvPicPr>
            <p:nvPr/>
          </p:nvPicPr>
          <p:blipFill rotWithShape="1">
            <a:blip r:embed="rId2">
              <a:extLst>
                <a:ext uri="{28A0092B-C50C-407E-A947-70E740481C1C}">
                  <a14:useLocalDpi xmlns:a14="http://schemas.microsoft.com/office/drawing/2010/main" val="0"/>
                </a:ext>
              </a:extLst>
            </a:blip>
            <a:srcRect r="64321"/>
            <a:stretch/>
          </p:blipFill>
          <p:spPr bwMode="auto">
            <a:xfrm>
              <a:off x="2428887" y="8398964"/>
              <a:ext cx="681721" cy="720000"/>
            </a:xfrm>
            <a:prstGeom prst="rect">
              <a:avLst/>
            </a:prstGeom>
            <a:noFill/>
            <a:ln>
              <a:noFill/>
            </a:ln>
          </p:spPr>
        </p:pic>
        <p:grpSp>
          <p:nvGrpSpPr>
            <p:cNvPr id="77" name="Shape 486">
              <a:extLst>
                <a:ext uri="{FF2B5EF4-FFF2-40B4-BE49-F238E27FC236}">
                  <a16:creationId xmlns:a16="http://schemas.microsoft.com/office/drawing/2014/main" id="{A7919070-34CE-6D45-9E09-6A42BA3EC31A}"/>
                </a:ext>
              </a:extLst>
            </p:cNvPr>
            <p:cNvGrpSpPr/>
            <p:nvPr/>
          </p:nvGrpSpPr>
          <p:grpSpPr>
            <a:xfrm rot="10800000" flipV="1">
              <a:off x="3213848" y="8662707"/>
              <a:ext cx="271538" cy="183399"/>
              <a:chOff x="564675" y="1700625"/>
              <a:chExt cx="465200" cy="314200"/>
            </a:xfrm>
          </p:grpSpPr>
          <p:sp>
            <p:nvSpPr>
              <p:cNvPr id="78" name="Shape 487">
                <a:extLst>
                  <a:ext uri="{FF2B5EF4-FFF2-40B4-BE49-F238E27FC236}">
                    <a16:creationId xmlns:a16="http://schemas.microsoft.com/office/drawing/2014/main" id="{9C86A74F-180D-D342-B5DD-98DFFC63E7DD}"/>
                  </a:ext>
                </a:extLst>
              </p:cNvPr>
              <p:cNvSpPr/>
              <p:nvPr/>
            </p:nvSpPr>
            <p:spPr>
              <a:xfrm>
                <a:off x="564675" y="1700625"/>
                <a:ext cx="465200" cy="29250"/>
              </a:xfrm>
              <a:custGeom>
                <a:avLst/>
                <a:gdLst/>
                <a:ahLst/>
                <a:cxnLst/>
                <a:rect l="0" t="0" r="0" b="0"/>
                <a:pathLst>
                  <a:path w="18608" h="1170" fill="none" extrusionOk="0">
                    <a:moveTo>
                      <a:pt x="18608" y="1170"/>
                    </a:moveTo>
                    <a:lnTo>
                      <a:pt x="18608" y="488"/>
                    </a:lnTo>
                    <a:lnTo>
                      <a:pt x="18608" y="488"/>
                    </a:lnTo>
                    <a:lnTo>
                      <a:pt x="18608" y="390"/>
                    </a:lnTo>
                    <a:lnTo>
                      <a:pt x="18559" y="293"/>
                    </a:lnTo>
                    <a:lnTo>
                      <a:pt x="18535" y="220"/>
                    </a:lnTo>
                    <a:lnTo>
                      <a:pt x="18462" y="147"/>
                    </a:lnTo>
                    <a:lnTo>
                      <a:pt x="18389" y="74"/>
                    </a:lnTo>
                    <a:lnTo>
                      <a:pt x="18316" y="49"/>
                    </a:lnTo>
                    <a:lnTo>
                      <a:pt x="18218" y="1"/>
                    </a:lnTo>
                    <a:lnTo>
                      <a:pt x="18121" y="1"/>
                    </a:lnTo>
                    <a:lnTo>
                      <a:pt x="488" y="1"/>
                    </a:lnTo>
                    <a:lnTo>
                      <a:pt x="488" y="1"/>
                    </a:lnTo>
                    <a:lnTo>
                      <a:pt x="390" y="1"/>
                    </a:lnTo>
                    <a:lnTo>
                      <a:pt x="293" y="49"/>
                    </a:lnTo>
                    <a:lnTo>
                      <a:pt x="220" y="74"/>
                    </a:lnTo>
                    <a:lnTo>
                      <a:pt x="147" y="147"/>
                    </a:lnTo>
                    <a:lnTo>
                      <a:pt x="74" y="220"/>
                    </a:lnTo>
                    <a:lnTo>
                      <a:pt x="49" y="293"/>
                    </a:lnTo>
                    <a:lnTo>
                      <a:pt x="1" y="390"/>
                    </a:lnTo>
                    <a:lnTo>
                      <a:pt x="1" y="488"/>
                    </a:lnTo>
                    <a:lnTo>
                      <a:pt x="1" y="1170"/>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C00000"/>
                  </a:solidFill>
                </a:endParaRPr>
              </a:p>
            </p:txBody>
          </p:sp>
          <p:sp>
            <p:nvSpPr>
              <p:cNvPr id="79" name="Shape 488">
                <a:extLst>
                  <a:ext uri="{FF2B5EF4-FFF2-40B4-BE49-F238E27FC236}">
                    <a16:creationId xmlns:a16="http://schemas.microsoft.com/office/drawing/2014/main" id="{BD2B5F6D-9842-B245-B45C-67C5A5623980}"/>
                  </a:ext>
                </a:extLst>
              </p:cNvPr>
              <p:cNvSpPr/>
              <p:nvPr/>
            </p:nvSpPr>
            <p:spPr>
              <a:xfrm>
                <a:off x="564675" y="1732300"/>
                <a:ext cx="465200" cy="272175"/>
              </a:xfrm>
              <a:custGeom>
                <a:avLst/>
                <a:gdLst/>
                <a:ahLst/>
                <a:cxnLst/>
                <a:rect l="0" t="0" r="0" b="0"/>
                <a:pathLst>
                  <a:path w="18608" h="10887" fill="none" extrusionOk="0">
                    <a:moveTo>
                      <a:pt x="13493" y="7209"/>
                    </a:moveTo>
                    <a:lnTo>
                      <a:pt x="18608" y="10887"/>
                    </a:lnTo>
                    <a:lnTo>
                      <a:pt x="18608" y="10887"/>
                    </a:lnTo>
                    <a:lnTo>
                      <a:pt x="18608" y="10814"/>
                    </a:lnTo>
                    <a:lnTo>
                      <a:pt x="18608" y="0"/>
                    </a:lnTo>
                    <a:lnTo>
                      <a:pt x="9450" y="6625"/>
                    </a:lnTo>
                    <a:lnTo>
                      <a:pt x="9450" y="6625"/>
                    </a:lnTo>
                    <a:lnTo>
                      <a:pt x="9377" y="6673"/>
                    </a:lnTo>
                    <a:lnTo>
                      <a:pt x="9304" y="6673"/>
                    </a:lnTo>
                    <a:lnTo>
                      <a:pt x="9304" y="6673"/>
                    </a:lnTo>
                    <a:lnTo>
                      <a:pt x="9231" y="6673"/>
                    </a:lnTo>
                    <a:lnTo>
                      <a:pt x="9158" y="6625"/>
                    </a:lnTo>
                    <a:lnTo>
                      <a:pt x="1" y="0"/>
                    </a:lnTo>
                    <a:lnTo>
                      <a:pt x="1" y="10814"/>
                    </a:lnTo>
                    <a:lnTo>
                      <a:pt x="1" y="10814"/>
                    </a:lnTo>
                    <a:lnTo>
                      <a:pt x="1" y="10887"/>
                    </a:lnTo>
                    <a:lnTo>
                      <a:pt x="5115" y="7209"/>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C00000"/>
                  </a:solidFill>
                </a:endParaRPr>
              </a:p>
            </p:txBody>
          </p:sp>
          <p:sp>
            <p:nvSpPr>
              <p:cNvPr id="80" name="Shape 489">
                <a:extLst>
                  <a:ext uri="{FF2B5EF4-FFF2-40B4-BE49-F238E27FC236}">
                    <a16:creationId xmlns:a16="http://schemas.microsoft.com/office/drawing/2014/main" id="{A1DA68A2-39B6-074D-B91D-639C017E5BC7}"/>
                  </a:ext>
                </a:extLst>
              </p:cNvPr>
              <p:cNvSpPr/>
              <p:nvPr/>
            </p:nvSpPr>
            <p:spPr>
              <a:xfrm>
                <a:off x="572600" y="2014200"/>
                <a:ext cx="449375" cy="625"/>
              </a:xfrm>
              <a:custGeom>
                <a:avLst/>
                <a:gdLst/>
                <a:ahLst/>
                <a:cxnLst/>
                <a:rect l="0" t="0" r="0" b="0"/>
                <a:pathLst>
                  <a:path w="17975" h="25" fill="none" extrusionOk="0">
                    <a:moveTo>
                      <a:pt x="0" y="0"/>
                    </a:moveTo>
                    <a:lnTo>
                      <a:pt x="0" y="0"/>
                    </a:lnTo>
                    <a:lnTo>
                      <a:pt x="98" y="25"/>
                    </a:lnTo>
                    <a:lnTo>
                      <a:pt x="171" y="25"/>
                    </a:lnTo>
                    <a:lnTo>
                      <a:pt x="17804" y="25"/>
                    </a:lnTo>
                    <a:lnTo>
                      <a:pt x="17804" y="25"/>
                    </a:lnTo>
                    <a:lnTo>
                      <a:pt x="17877" y="25"/>
                    </a:lnTo>
                    <a:lnTo>
                      <a:pt x="17974" y="0"/>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C00000"/>
                  </a:solidFill>
                </a:endParaRPr>
              </a:p>
            </p:txBody>
          </p:sp>
        </p:grpSp>
      </p:grpSp>
    </p:spTree>
    <p:extLst>
      <p:ext uri="{BB962C8B-B14F-4D97-AF65-F5344CB8AC3E}">
        <p14:creationId xmlns:p14="http://schemas.microsoft.com/office/powerpoint/2010/main" val="26265747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92897DE-A24A-EF45-B6BB-C792FC361FC4}" type="datetimeFigureOut">
              <a:rPr lang="es-ES" smtClean="0"/>
              <a:t>07/08/2023</a:t>
            </a:fld>
            <a:endParaRPr lang="es-E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F36A17A-FE85-8645-AFD3-EAF6CD6195A9}" type="slidenum">
              <a:rPr lang="es-ES" smtClean="0"/>
              <a:t>‹Nº›</a:t>
            </a:fld>
            <a:endParaRPr lang="es-ES"/>
          </a:p>
        </p:txBody>
      </p:sp>
    </p:spTree>
    <p:extLst>
      <p:ext uri="{BB962C8B-B14F-4D97-AF65-F5344CB8AC3E}">
        <p14:creationId xmlns:p14="http://schemas.microsoft.com/office/powerpoint/2010/main" val="3747429674"/>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ítulo 50">
            <a:extLst>
              <a:ext uri="{FF2B5EF4-FFF2-40B4-BE49-F238E27FC236}">
                <a16:creationId xmlns:a16="http://schemas.microsoft.com/office/drawing/2014/main" id="{954833EA-4C99-AF43-8752-D27A68809E3C}"/>
              </a:ext>
            </a:extLst>
          </p:cNvPr>
          <p:cNvSpPr>
            <a:spLocks noGrp="1"/>
          </p:cNvSpPr>
          <p:nvPr>
            <p:ph type="ctrTitle"/>
          </p:nvPr>
        </p:nvSpPr>
        <p:spPr>
          <a:xfrm>
            <a:off x="40756" y="3601886"/>
            <a:ext cx="4427307" cy="919654"/>
          </a:xfrm>
        </p:spPr>
        <p:txBody>
          <a:bodyPr>
            <a:noAutofit/>
          </a:bodyPr>
          <a:lstStyle/>
          <a:p>
            <a:pPr algn="just">
              <a:lnSpc>
                <a:spcPct val="100000"/>
              </a:lnSpc>
            </a:pPr>
            <a:r>
              <a:rPr lang="es-ES" sz="1600" dirty="0">
                <a:effectLst/>
                <a:latin typeface="Calibri" panose="020F0502020204030204" pitchFamily="34" charset="0"/>
                <a:ea typeface="Calibri" panose="020F0502020204030204" pitchFamily="34" charset="0"/>
                <a:cs typeface="Times New Roman" panose="02020603050405020304" pitchFamily="18" charset="0"/>
              </a:rPr>
              <a:t>Urban Sensor, herramienta tecnológica para la accesibilidad universal</a:t>
            </a:r>
            <a:endParaRPr lang="es-ES" sz="1600" dirty="0"/>
          </a:p>
        </p:txBody>
      </p:sp>
      <p:sp>
        <p:nvSpPr>
          <p:cNvPr id="38" name="Marcador de posición de texto 37">
            <a:extLst>
              <a:ext uri="{FF2B5EF4-FFF2-40B4-BE49-F238E27FC236}">
                <a16:creationId xmlns:a16="http://schemas.microsoft.com/office/drawing/2014/main" id="{A8BF91F4-2F9E-E04E-8D77-C5A00018F8E6}"/>
              </a:ext>
            </a:extLst>
          </p:cNvPr>
          <p:cNvSpPr>
            <a:spLocks noGrp="1"/>
          </p:cNvSpPr>
          <p:nvPr>
            <p:ph type="body" sz="quarter" idx="14"/>
          </p:nvPr>
        </p:nvSpPr>
        <p:spPr>
          <a:xfrm>
            <a:off x="58058" y="4599659"/>
            <a:ext cx="4427307" cy="4888832"/>
          </a:xfrm>
        </p:spPr>
        <p:txBody>
          <a:bodyPr>
            <a:normAutofit/>
          </a:bodyPr>
          <a:lstStyle/>
          <a:p>
            <a:pPr algn="just"/>
            <a:r>
              <a:rPr lang="es-ES" dirty="0"/>
              <a:t>Las ciudades de Chile y Latinoamérica presentan altos problemas de accesibilidad universal, barreras físico-espaciales y comunicativas que afectan a la población  de adultos mayores y población con discapacidad. La relevancia del problema ha hecho que actualmente la accesibilidad universal y la erradicación de barreras sea una cuestión de derechos en la mayoría de los países, en el caso de Chile está recogida en la Ley 20.244 que establece las Normas sobre igualdad de Oportunidades e Inclusión Social de las Personas con Discapacidad.</a:t>
            </a:r>
          </a:p>
          <a:p>
            <a:pPr algn="just"/>
            <a:r>
              <a:rPr lang="es-ES" dirty="0"/>
              <a:t> El prototipo Urban Sensor es la solución tecnológica para solventar los problemas de levantamiento de datos geoespaciales necesarios para realizar intervenciones urbanas que se necesitan realizar para hacer de las ciudades de Chile más amigables con los adultos mayores y con los colectivos con discapacidad, es una herramienta tecnológica diseñada para dar servicios a Instituciones públicas que intervienen o desarrollan proyectos de urbanismo inclusivo. El prototipo se encuentra en TRL 3, actualmente se está avanzando gracias a financiamiento ANID (Proyecto </a:t>
            </a:r>
            <a:r>
              <a:rPr lang="es-ES" dirty="0" err="1"/>
              <a:t>IDeA</a:t>
            </a:r>
            <a:r>
              <a:rPr lang="es-ES" dirty="0"/>
              <a:t> I+D, 2023)</a:t>
            </a:r>
            <a:endParaRPr lang="es-CL" dirty="0"/>
          </a:p>
        </p:txBody>
      </p:sp>
      <p:sp>
        <p:nvSpPr>
          <p:cNvPr id="59" name="Marcador de posición de texto 17">
            <a:extLst>
              <a:ext uri="{FF2B5EF4-FFF2-40B4-BE49-F238E27FC236}">
                <a16:creationId xmlns:a16="http://schemas.microsoft.com/office/drawing/2014/main" id="{F3DF8B1B-3728-814E-B8E4-B7E456FE958D}"/>
              </a:ext>
            </a:extLst>
          </p:cNvPr>
          <p:cNvSpPr txBox="1">
            <a:spLocks/>
          </p:cNvSpPr>
          <p:nvPr/>
        </p:nvSpPr>
        <p:spPr>
          <a:xfrm>
            <a:off x="4668314" y="8068285"/>
            <a:ext cx="1903617" cy="420546"/>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Oportunidad</a:t>
            </a:r>
          </a:p>
        </p:txBody>
      </p:sp>
      <p:sp>
        <p:nvSpPr>
          <p:cNvPr id="65" name="Marcador de posición de texto 17">
            <a:extLst>
              <a:ext uri="{FF2B5EF4-FFF2-40B4-BE49-F238E27FC236}">
                <a16:creationId xmlns:a16="http://schemas.microsoft.com/office/drawing/2014/main" id="{C9912B11-1CF9-D74A-B42C-004114D9721C}"/>
              </a:ext>
            </a:extLst>
          </p:cNvPr>
          <p:cNvSpPr txBox="1">
            <a:spLocks/>
          </p:cNvSpPr>
          <p:nvPr/>
        </p:nvSpPr>
        <p:spPr>
          <a:xfrm>
            <a:off x="4657050" y="3710701"/>
            <a:ext cx="1903617" cy="190102"/>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Necesidad</a:t>
            </a:r>
          </a:p>
        </p:txBody>
      </p:sp>
      <p:sp>
        <p:nvSpPr>
          <p:cNvPr id="97" name="Marcador de posición de texto 17">
            <a:extLst>
              <a:ext uri="{FF2B5EF4-FFF2-40B4-BE49-F238E27FC236}">
                <a16:creationId xmlns:a16="http://schemas.microsoft.com/office/drawing/2014/main" id="{EC57804D-F344-884E-B6ED-E43C2E7C6F35}"/>
              </a:ext>
            </a:extLst>
          </p:cNvPr>
          <p:cNvSpPr txBox="1">
            <a:spLocks/>
          </p:cNvSpPr>
          <p:nvPr/>
        </p:nvSpPr>
        <p:spPr>
          <a:xfrm>
            <a:off x="4657238" y="6770751"/>
            <a:ext cx="2131705" cy="176341"/>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endParaRPr lang="es-ES" sz="1100" b="0" dirty="0"/>
          </a:p>
        </p:txBody>
      </p:sp>
      <p:sp>
        <p:nvSpPr>
          <p:cNvPr id="52" name="Marcador de posición de texto 17">
            <a:extLst>
              <a:ext uri="{FF2B5EF4-FFF2-40B4-BE49-F238E27FC236}">
                <a16:creationId xmlns:a16="http://schemas.microsoft.com/office/drawing/2014/main" id="{224F496E-DD7A-4139-AAB7-25D2F1CC33D5}"/>
              </a:ext>
            </a:extLst>
          </p:cNvPr>
          <p:cNvSpPr txBox="1">
            <a:spLocks/>
          </p:cNvSpPr>
          <p:nvPr/>
        </p:nvSpPr>
        <p:spPr>
          <a:xfrm>
            <a:off x="4755118" y="3925428"/>
            <a:ext cx="2035196" cy="687815"/>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es-ES" sz="1100" b="0" dirty="0"/>
              <a:t>Disminución las barreras físico-espaciales y comunicativas que afectan a adultos mayores y personas con discapacidad, para  garantizar la accesibilidad universal. </a:t>
            </a:r>
          </a:p>
        </p:txBody>
      </p:sp>
      <p:sp>
        <p:nvSpPr>
          <p:cNvPr id="53" name="Marcador de posición de texto 17">
            <a:extLst>
              <a:ext uri="{FF2B5EF4-FFF2-40B4-BE49-F238E27FC236}">
                <a16:creationId xmlns:a16="http://schemas.microsoft.com/office/drawing/2014/main" id="{224F496E-DD7A-4139-AAB7-25D2F1CC33D5}"/>
              </a:ext>
            </a:extLst>
          </p:cNvPr>
          <p:cNvSpPr txBox="1">
            <a:spLocks/>
          </p:cNvSpPr>
          <p:nvPr/>
        </p:nvSpPr>
        <p:spPr>
          <a:xfrm>
            <a:off x="4668314" y="8285231"/>
            <a:ext cx="1751462" cy="594960"/>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es-ES" sz="1100" b="0" dirty="0"/>
              <a:t>Socio para codesarrollo / licenciamiento</a:t>
            </a:r>
          </a:p>
        </p:txBody>
      </p:sp>
      <p:sp>
        <p:nvSpPr>
          <p:cNvPr id="5" name="Rectangle 4"/>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L" sz="1800" b="0" i="0" u="none" strike="noStrike" cap="none" normalizeH="0" baseline="0" dirty="0">
              <a:ln>
                <a:noFill/>
              </a:ln>
              <a:solidFill>
                <a:schemeClr val="tx1"/>
              </a:solidFill>
              <a:effectLst/>
              <a:latin typeface="Arial" panose="020B0604020202020204" pitchFamily="34" charset="0"/>
            </a:endParaRPr>
          </a:p>
        </p:txBody>
      </p:sp>
      <p:sp>
        <p:nvSpPr>
          <p:cNvPr id="116" name="Marcador de posición de texto 17">
            <a:extLst>
              <a:ext uri="{FF2B5EF4-FFF2-40B4-BE49-F238E27FC236}">
                <a16:creationId xmlns:a16="http://schemas.microsoft.com/office/drawing/2014/main" id="{74763A45-E5DF-46B4-B05A-1423C19C47FD}"/>
              </a:ext>
            </a:extLst>
          </p:cNvPr>
          <p:cNvSpPr txBox="1">
            <a:spLocks/>
          </p:cNvSpPr>
          <p:nvPr/>
        </p:nvSpPr>
        <p:spPr>
          <a:xfrm>
            <a:off x="4650661" y="9298389"/>
            <a:ext cx="1903617" cy="190102"/>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Contacto</a:t>
            </a:r>
          </a:p>
        </p:txBody>
      </p:sp>
      <p:sp>
        <p:nvSpPr>
          <p:cNvPr id="117" name="Marcador de posición de texto 17">
            <a:extLst>
              <a:ext uri="{FF2B5EF4-FFF2-40B4-BE49-F238E27FC236}">
                <a16:creationId xmlns:a16="http://schemas.microsoft.com/office/drawing/2014/main" id="{8CD1B255-679C-4AEB-ADB8-3D6AB454A51F}"/>
              </a:ext>
            </a:extLst>
          </p:cNvPr>
          <p:cNvSpPr txBox="1">
            <a:spLocks/>
          </p:cNvSpPr>
          <p:nvPr/>
        </p:nvSpPr>
        <p:spPr>
          <a:xfrm>
            <a:off x="4758945" y="9469695"/>
            <a:ext cx="2131705" cy="362283"/>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spcBef>
                <a:spcPts val="0"/>
              </a:spcBef>
            </a:pPr>
            <a:r>
              <a:rPr lang="es-ES" sz="1100" b="0" dirty="0"/>
              <a:t>innovacion@uautonoma.cl</a:t>
            </a:r>
          </a:p>
        </p:txBody>
      </p:sp>
      <p:sp>
        <p:nvSpPr>
          <p:cNvPr id="19" name="Marcador de posición de texto 17">
            <a:extLst>
              <a:ext uri="{FF2B5EF4-FFF2-40B4-BE49-F238E27FC236}">
                <a16:creationId xmlns:a16="http://schemas.microsoft.com/office/drawing/2014/main" id="{2FBBFB25-8972-9F49-6F0E-F95A73C229AF}"/>
              </a:ext>
            </a:extLst>
          </p:cNvPr>
          <p:cNvSpPr txBox="1">
            <a:spLocks/>
          </p:cNvSpPr>
          <p:nvPr/>
        </p:nvSpPr>
        <p:spPr>
          <a:xfrm>
            <a:off x="4668314" y="5900864"/>
            <a:ext cx="1903617" cy="190102"/>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Nivel de  madurez tecnológica </a:t>
            </a:r>
          </a:p>
        </p:txBody>
      </p:sp>
      <p:sp>
        <p:nvSpPr>
          <p:cNvPr id="20" name="Marcador de posición de texto 17">
            <a:extLst>
              <a:ext uri="{FF2B5EF4-FFF2-40B4-BE49-F238E27FC236}">
                <a16:creationId xmlns:a16="http://schemas.microsoft.com/office/drawing/2014/main" id="{AA899EF1-CEFC-44E7-D362-7CD5D813C813}"/>
              </a:ext>
            </a:extLst>
          </p:cNvPr>
          <p:cNvSpPr txBox="1">
            <a:spLocks/>
          </p:cNvSpPr>
          <p:nvPr/>
        </p:nvSpPr>
        <p:spPr>
          <a:xfrm>
            <a:off x="4771891" y="6323383"/>
            <a:ext cx="2131705" cy="619025"/>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r>
              <a:rPr lang="es-ES" sz="1100" b="0" dirty="0"/>
              <a:t> TRL3 – Prueba de concepto experimental</a:t>
            </a:r>
          </a:p>
          <a:p>
            <a:pPr>
              <a:lnSpc>
                <a:spcPct val="150000"/>
              </a:lnSpc>
              <a:spcBef>
                <a:spcPts val="0"/>
              </a:spcBef>
            </a:pPr>
            <a:endParaRPr lang="es-ES" sz="1100" b="0" dirty="0"/>
          </a:p>
        </p:txBody>
      </p:sp>
      <p:sp>
        <p:nvSpPr>
          <p:cNvPr id="36" name="Marcador de posición de texto 17">
            <a:extLst>
              <a:ext uri="{FF2B5EF4-FFF2-40B4-BE49-F238E27FC236}">
                <a16:creationId xmlns:a16="http://schemas.microsoft.com/office/drawing/2014/main" id="{40F8C9FC-4EA9-B982-4A60-2B28A20D3979}"/>
              </a:ext>
            </a:extLst>
          </p:cNvPr>
          <p:cNvSpPr txBox="1">
            <a:spLocks/>
          </p:cNvSpPr>
          <p:nvPr/>
        </p:nvSpPr>
        <p:spPr>
          <a:xfrm>
            <a:off x="4644343" y="7179696"/>
            <a:ext cx="1903617" cy="190102"/>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Estado protección</a:t>
            </a:r>
          </a:p>
        </p:txBody>
      </p:sp>
      <p:sp>
        <p:nvSpPr>
          <p:cNvPr id="37" name="Marcador de posición de texto 17">
            <a:extLst>
              <a:ext uri="{FF2B5EF4-FFF2-40B4-BE49-F238E27FC236}">
                <a16:creationId xmlns:a16="http://schemas.microsoft.com/office/drawing/2014/main" id="{39F05475-5E9E-A21C-E8F3-2F87298F3065}"/>
              </a:ext>
            </a:extLst>
          </p:cNvPr>
          <p:cNvSpPr txBox="1">
            <a:spLocks/>
          </p:cNvSpPr>
          <p:nvPr/>
        </p:nvSpPr>
        <p:spPr>
          <a:xfrm>
            <a:off x="4752841" y="7440518"/>
            <a:ext cx="2131705" cy="619025"/>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r>
              <a:rPr lang="es-ES" sz="1100" b="0" dirty="0"/>
              <a:t>Sin registro</a:t>
            </a:r>
          </a:p>
        </p:txBody>
      </p:sp>
      <p:sp>
        <p:nvSpPr>
          <p:cNvPr id="3" name="Marcador de posición de imagen 2">
            <a:extLst>
              <a:ext uri="{FF2B5EF4-FFF2-40B4-BE49-F238E27FC236}">
                <a16:creationId xmlns:a16="http://schemas.microsoft.com/office/drawing/2014/main" id="{7A05B989-9078-1649-BE23-A23BDC09AD03}"/>
              </a:ext>
            </a:extLst>
          </p:cNvPr>
          <p:cNvSpPr>
            <a:spLocks noGrp="1"/>
          </p:cNvSpPr>
          <p:nvPr>
            <p:ph type="pic" sz="quarter" idx="13"/>
          </p:nvPr>
        </p:nvSpPr>
        <p:spPr/>
      </p:sp>
    </p:spTree>
    <p:extLst>
      <p:ext uri="{BB962C8B-B14F-4D97-AF65-F5344CB8AC3E}">
        <p14:creationId xmlns:p14="http://schemas.microsoft.com/office/powerpoint/2010/main" val="284931954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_Fichas_Tecnologicas_UAutonoma" id="{77250E46-246C-0E46-826D-3AA4E4AA75EB}" vid="{6D6AF52F-B96C-1748-81E0-9548143D6D7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Plantilla_Fichas_Tecnologicas_UAutonoma</Template>
  <TotalTime>4153</TotalTime>
  <Words>238</Words>
  <Application>Microsoft Office PowerPoint</Application>
  <PresentationFormat>A4 (210 x 297 mm)</PresentationFormat>
  <Paragraphs>14</Paragraphs>
  <Slides>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Source Sans Pro</vt:lpstr>
      <vt:lpstr>Tema de Office</vt:lpstr>
      <vt:lpstr>Urban Sensor, herramienta tecnológica para la accesibilidad universal</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Secuenciación y análisis de genomas de bacterias antárticas con potenciales biotecnológicos</dc:title>
  <dc:creator>catalina alarcon baeza</dc:creator>
  <cp:lastModifiedBy>Daniela Fuentes Contreras</cp:lastModifiedBy>
  <cp:revision>11</cp:revision>
  <dcterms:created xsi:type="dcterms:W3CDTF">2018-04-17T18:35:05Z</dcterms:created>
  <dcterms:modified xsi:type="dcterms:W3CDTF">2023-08-07T18:18:21Z</dcterms:modified>
</cp:coreProperties>
</file>