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
  </p:notesMasterIdLst>
  <p:sldIdLst>
    <p:sldId id="256" r:id="rId2"/>
  </p:sldIdLst>
  <p:sldSz cx="6858000" cy="9906000" type="A4"/>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talina alarcon baeza" initials="cab" lastIdx="3" clrIdx="0">
    <p:extLst>
      <p:ext uri="{19B8F6BF-5375-455C-9EA6-DF929625EA0E}">
        <p15:presenceInfo xmlns:p15="http://schemas.microsoft.com/office/powerpoint/2012/main" userId="6d3c40839e533939" providerId="Windows Live"/>
      </p:ext>
    </p:extLst>
  </p:cmAuthor>
  <p:cmAuthor id="2" name="Marcelo Andrés Orellana Acuña" initials="MAOA" lastIdx="2" clrIdx="1">
    <p:extLst>
      <p:ext uri="{19B8F6BF-5375-455C-9EA6-DF929625EA0E}">
        <p15:presenceInfo xmlns:p15="http://schemas.microsoft.com/office/powerpoint/2012/main" userId="342faf4697cee91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935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2"/>
  </p:normalViewPr>
  <p:slideViewPr>
    <p:cSldViewPr snapToGrid="0" snapToObjects="1">
      <p:cViewPr>
        <p:scale>
          <a:sx n="80" d="100"/>
          <a:sy n="80" d="100"/>
        </p:scale>
        <p:origin x="1626" y="-678"/>
      </p:cViewPr>
      <p:guideLst/>
    </p:cSldViewPr>
  </p:slideViewPr>
  <p:notesTextViewPr>
    <p:cViewPr>
      <p:scale>
        <a:sx n="1" d="1"/>
        <a:sy n="1" d="1"/>
      </p:scale>
      <p:origin x="0" y="0"/>
    </p:cViewPr>
  </p:notesTextViewPr>
  <p:notesViewPr>
    <p:cSldViewPr snapToGrid="0" snapToObjects="1">
      <p:cViewPr varScale="1">
        <p:scale>
          <a:sx n="83" d="100"/>
          <a:sy n="83" d="100"/>
        </p:scale>
        <p:origin x="2224"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a Fuentes Contreras" userId="73c09f29-d025-405a-b603-4501ec27f423" providerId="ADAL" clId="{8644AE4E-83E2-4A92-BE31-F778CB1DB649}"/>
    <pc:docChg chg="undo custSel modSld">
      <pc:chgData name="Daniela Fuentes Contreras" userId="73c09f29-d025-405a-b603-4501ec27f423" providerId="ADAL" clId="{8644AE4E-83E2-4A92-BE31-F778CB1DB649}" dt="2023-08-07T18:18:14.574" v="1048" actId="20577"/>
      <pc:docMkLst>
        <pc:docMk/>
      </pc:docMkLst>
      <pc:sldChg chg="modSp mod">
        <pc:chgData name="Daniela Fuentes Contreras" userId="73c09f29-d025-405a-b603-4501ec27f423" providerId="ADAL" clId="{8644AE4E-83E2-4A92-BE31-F778CB1DB649}" dt="2023-08-07T18:18:14.574" v="1048" actId="20577"/>
        <pc:sldMkLst>
          <pc:docMk/>
          <pc:sldMk cId="2849319541" sldId="256"/>
        </pc:sldMkLst>
        <pc:spChg chg="mod">
          <ac:chgData name="Daniela Fuentes Contreras" userId="73c09f29-d025-405a-b603-4501ec27f423" providerId="ADAL" clId="{8644AE4E-83E2-4A92-BE31-F778CB1DB649}" dt="2023-08-07T14:09:47.172" v="870" actId="20577"/>
          <ac:spMkLst>
            <pc:docMk/>
            <pc:sldMk cId="2849319541" sldId="256"/>
            <ac:spMk id="20" creationId="{AA899EF1-CEFC-44E7-D362-7CD5D813C813}"/>
          </ac:spMkLst>
        </pc:spChg>
        <pc:spChg chg="mod">
          <ac:chgData name="Daniela Fuentes Contreras" userId="73c09f29-d025-405a-b603-4501ec27f423" providerId="ADAL" clId="{8644AE4E-83E2-4A92-BE31-F778CB1DB649}" dt="2023-08-07T14:09:54.364" v="888" actId="20577"/>
          <ac:spMkLst>
            <pc:docMk/>
            <pc:sldMk cId="2849319541" sldId="256"/>
            <ac:spMk id="37" creationId="{39F05475-5E9E-A21C-E8F3-2F87298F3065}"/>
          </ac:spMkLst>
        </pc:spChg>
        <pc:spChg chg="mod">
          <ac:chgData name="Daniela Fuentes Contreras" userId="73c09f29-d025-405a-b603-4501ec27f423" providerId="ADAL" clId="{8644AE4E-83E2-4A92-BE31-F778CB1DB649}" dt="2023-08-07T14:08:27.764" v="627" actId="20577"/>
          <ac:spMkLst>
            <pc:docMk/>
            <pc:sldMk cId="2849319541" sldId="256"/>
            <ac:spMk id="38" creationId="{A8BF91F4-2F9E-E04E-8D77-C5A00018F8E6}"/>
          </ac:spMkLst>
        </pc:spChg>
        <pc:spChg chg="mod">
          <ac:chgData name="Daniela Fuentes Contreras" userId="73c09f29-d025-405a-b603-4501ec27f423" providerId="ADAL" clId="{8644AE4E-83E2-4A92-BE31-F778CB1DB649}" dt="2023-08-07T18:18:14.574" v="1048" actId="20577"/>
          <ac:spMkLst>
            <pc:docMk/>
            <pc:sldMk cId="2849319541" sldId="256"/>
            <ac:spMk id="51" creationId="{954833EA-4C99-AF43-8752-D27A68809E3C}"/>
          </ac:spMkLst>
        </pc:spChg>
        <pc:spChg chg="mod">
          <ac:chgData name="Daniela Fuentes Contreras" userId="73c09f29-d025-405a-b603-4501ec27f423" providerId="ADAL" clId="{8644AE4E-83E2-4A92-BE31-F778CB1DB649}" dt="2023-08-07T14:09:09.150" v="820" actId="20577"/>
          <ac:spMkLst>
            <pc:docMk/>
            <pc:sldMk cId="2849319541" sldId="256"/>
            <ac:spMk id="52" creationId="{224F496E-DD7A-4139-AAB7-25D2F1CC33D5}"/>
          </ac:spMkLst>
        </pc:spChg>
        <pc:spChg chg="mod">
          <ac:chgData name="Daniela Fuentes Contreras" userId="73c09f29-d025-405a-b603-4501ec27f423" providerId="ADAL" clId="{8644AE4E-83E2-4A92-BE31-F778CB1DB649}" dt="2023-08-07T14:11:47.951" v="966" actId="20577"/>
          <ac:spMkLst>
            <pc:docMk/>
            <pc:sldMk cId="2849319541" sldId="256"/>
            <ac:spMk id="53" creationId="{224F496E-DD7A-4139-AAB7-25D2F1CC33D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posición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70006B-0C38-9D46-AC0F-6F4B6020A2FA}" type="datetimeFigureOut">
              <a:rPr lang="es-ES" smtClean="0"/>
              <a:t>07/08/2023</a:t>
            </a:fld>
            <a:endParaRPr lang="es-ES"/>
          </a:p>
        </p:txBody>
      </p:sp>
      <p:sp>
        <p:nvSpPr>
          <p:cNvPr id="4" name="Marcador de posición de imagen de diapositiva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posición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osición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posición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9DC386-6FE0-DD41-B9F9-C17F04FBCF50}" type="slidenum">
              <a:rPr lang="es-ES" smtClean="0"/>
              <a:t>‹Nº›</a:t>
            </a:fld>
            <a:endParaRPr lang="es-ES"/>
          </a:p>
        </p:txBody>
      </p:sp>
    </p:spTree>
    <p:extLst>
      <p:ext uri="{BB962C8B-B14F-4D97-AF65-F5344CB8AC3E}">
        <p14:creationId xmlns:p14="http://schemas.microsoft.com/office/powerpoint/2010/main" val="1454088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p:sp>
      <p:sp>
        <p:nvSpPr>
          <p:cNvPr id="3" name="Marcador de posición de notas 2"/>
          <p:cNvSpPr>
            <a:spLocks noGrp="1"/>
          </p:cNvSpPr>
          <p:nvPr>
            <p:ph type="body" idx="1"/>
          </p:nvPr>
        </p:nvSpPr>
        <p:spPr/>
        <p:txBody>
          <a:bodyPr/>
          <a:lstStyle/>
          <a:p>
            <a:endParaRPr lang="es-ES" dirty="0"/>
          </a:p>
        </p:txBody>
      </p:sp>
      <p:sp>
        <p:nvSpPr>
          <p:cNvPr id="4" name="Marcador de posición de número de diapositiva 3"/>
          <p:cNvSpPr>
            <a:spLocks noGrp="1"/>
          </p:cNvSpPr>
          <p:nvPr>
            <p:ph type="sldNum" sz="quarter" idx="10"/>
          </p:nvPr>
        </p:nvSpPr>
        <p:spPr/>
        <p:txBody>
          <a:bodyPr/>
          <a:lstStyle/>
          <a:p>
            <a:fld id="{B59DC386-6FE0-DD41-B9F9-C17F04FBCF50}" type="slidenum">
              <a:rPr lang="es-ES" smtClean="0"/>
              <a:t>1</a:t>
            </a:fld>
            <a:endParaRPr lang="es-ES"/>
          </a:p>
        </p:txBody>
      </p:sp>
    </p:spTree>
    <p:extLst>
      <p:ext uri="{BB962C8B-B14F-4D97-AF65-F5344CB8AC3E}">
        <p14:creationId xmlns:p14="http://schemas.microsoft.com/office/powerpoint/2010/main" val="10798881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12" name="Rectángulo 11">
            <a:extLst>
              <a:ext uri="{FF2B5EF4-FFF2-40B4-BE49-F238E27FC236}">
                <a16:creationId xmlns:a16="http://schemas.microsoft.com/office/drawing/2014/main" id="{9F1CA3DC-EEF4-9345-B33D-EC8D3C7C1709}"/>
              </a:ext>
            </a:extLst>
          </p:cNvPr>
          <p:cNvSpPr/>
          <p:nvPr userDrawn="1"/>
        </p:nvSpPr>
        <p:spPr>
          <a:xfrm>
            <a:off x="4586288" y="3541713"/>
            <a:ext cx="2271712" cy="6364287"/>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bg1"/>
              </a:solidFill>
            </a:endParaRPr>
          </a:p>
        </p:txBody>
      </p:sp>
      <p:sp>
        <p:nvSpPr>
          <p:cNvPr id="8" name="Marcador de posición de imagen 7">
            <a:extLst>
              <a:ext uri="{FF2B5EF4-FFF2-40B4-BE49-F238E27FC236}">
                <a16:creationId xmlns:a16="http://schemas.microsoft.com/office/drawing/2014/main" id="{1888084A-048A-3E40-8FE3-003F8E8C3489}"/>
              </a:ext>
            </a:extLst>
          </p:cNvPr>
          <p:cNvSpPr>
            <a:spLocks noGrp="1"/>
          </p:cNvSpPr>
          <p:nvPr>
            <p:ph type="pic" sz="quarter" idx="13" hasCustomPrompt="1"/>
          </p:nvPr>
        </p:nvSpPr>
        <p:spPr>
          <a:xfrm>
            <a:off x="0" y="0"/>
            <a:ext cx="6858000" cy="3541713"/>
          </a:xfrm>
        </p:spPr>
        <p:txBody>
          <a:bodyPr/>
          <a:lstStyle>
            <a:lvl1pPr marL="0" indent="0">
              <a:buNone/>
              <a:defRPr/>
            </a:lvl1pPr>
          </a:lstStyle>
          <a:p>
            <a:r>
              <a:rPr lang="es-ES" dirty="0"/>
              <a:t>Imagen descriptiva de la tecnología</a:t>
            </a:r>
          </a:p>
        </p:txBody>
      </p:sp>
      <p:sp>
        <p:nvSpPr>
          <p:cNvPr id="2" name="Title 1"/>
          <p:cNvSpPr>
            <a:spLocks noGrp="1"/>
          </p:cNvSpPr>
          <p:nvPr>
            <p:ph type="ctrTitle" hasCustomPrompt="1"/>
          </p:nvPr>
        </p:nvSpPr>
        <p:spPr>
          <a:xfrm>
            <a:off x="92220" y="3748366"/>
            <a:ext cx="4427307" cy="1068486"/>
          </a:xfrm>
        </p:spPr>
        <p:txBody>
          <a:bodyPr anchor="b">
            <a:normAutofit/>
          </a:bodyPr>
          <a:lstStyle>
            <a:lvl1pPr algn="l">
              <a:defRPr sz="2500" b="1">
                <a:latin typeface="Source Sans Pro" panose="020B0503030403020204" pitchFamily="34" charset="0"/>
                <a:ea typeface="Source Sans Pro" panose="020B0503030403020204" pitchFamily="34" charset="0"/>
              </a:defRPr>
            </a:lvl1pPr>
          </a:lstStyle>
          <a:p>
            <a:r>
              <a:rPr lang="es-ES" dirty="0"/>
              <a:t>Introducir aquí la denominación de la tecnología</a:t>
            </a:r>
            <a:endParaRPr lang="en-US" dirty="0"/>
          </a:p>
        </p:txBody>
      </p:sp>
      <p:sp>
        <p:nvSpPr>
          <p:cNvPr id="14" name="Marcador de posición de texto 13">
            <a:extLst>
              <a:ext uri="{FF2B5EF4-FFF2-40B4-BE49-F238E27FC236}">
                <a16:creationId xmlns:a16="http://schemas.microsoft.com/office/drawing/2014/main" id="{A6730E61-162A-5F42-9E22-8FAC026A60E6}"/>
              </a:ext>
            </a:extLst>
          </p:cNvPr>
          <p:cNvSpPr>
            <a:spLocks noGrp="1"/>
          </p:cNvSpPr>
          <p:nvPr>
            <p:ph type="body" sz="quarter" idx="14" hasCustomPrompt="1"/>
          </p:nvPr>
        </p:nvSpPr>
        <p:spPr>
          <a:xfrm>
            <a:off x="92220" y="4873544"/>
            <a:ext cx="4427307" cy="2470232"/>
          </a:xfrm>
        </p:spPr>
        <p:txBody>
          <a:bodyPr>
            <a:normAutofit/>
          </a:bodyPr>
          <a:lstStyle>
            <a:lvl1pPr marL="0" indent="0">
              <a:buNone/>
              <a:defRPr sz="1200">
                <a:latin typeface="Source Sans Pro" panose="020B0503030403020204" pitchFamily="34" charset="0"/>
                <a:ea typeface="Source Sans Pro" panose="020B0503030403020204" pitchFamily="34" charset="0"/>
              </a:defRPr>
            </a:lvl1pPr>
            <a:lvl2pPr marL="342900" indent="0">
              <a:buNone/>
              <a:defRPr/>
            </a:lvl2pPr>
            <a:lvl3pPr marL="685800" indent="0">
              <a:buNone/>
              <a:defRPr/>
            </a:lvl3pPr>
            <a:lvl4pPr marL="1028700" indent="0">
              <a:buNone/>
              <a:defRPr/>
            </a:lvl4pPr>
            <a:lvl5pPr marL="1371600" indent="0">
              <a:buNone/>
              <a:defRPr/>
            </a:lvl5pPr>
          </a:lstStyle>
          <a:p>
            <a:pPr lvl="0"/>
            <a:r>
              <a:rPr lang="es-ES" dirty="0"/>
              <a:t>Descripción de la tecnología</a:t>
            </a:r>
          </a:p>
        </p:txBody>
      </p:sp>
      <p:sp>
        <p:nvSpPr>
          <p:cNvPr id="15" name="Marcador de posición de imagen 7">
            <a:extLst>
              <a:ext uri="{FF2B5EF4-FFF2-40B4-BE49-F238E27FC236}">
                <a16:creationId xmlns:a16="http://schemas.microsoft.com/office/drawing/2014/main" id="{3B2E83EF-4CFA-F14B-BE62-1FFF6FABFDD3}"/>
              </a:ext>
            </a:extLst>
          </p:cNvPr>
          <p:cNvSpPr>
            <a:spLocks noGrp="1"/>
          </p:cNvSpPr>
          <p:nvPr>
            <p:ph type="pic" sz="quarter" idx="15" hasCustomPrompt="1"/>
          </p:nvPr>
        </p:nvSpPr>
        <p:spPr>
          <a:xfrm>
            <a:off x="92220" y="7635822"/>
            <a:ext cx="1080000" cy="1080000"/>
          </a:xfrm>
        </p:spPr>
        <p:txBody>
          <a:bodyPr/>
          <a:lstStyle>
            <a:lvl1pPr marL="0" indent="0">
              <a:buNone/>
              <a:defRPr/>
            </a:lvl1pPr>
          </a:lstStyle>
          <a:p>
            <a:r>
              <a:rPr lang="es-ES" dirty="0"/>
              <a:t>Fotografía de investigador/a</a:t>
            </a:r>
          </a:p>
        </p:txBody>
      </p:sp>
    </p:spTree>
    <p:extLst>
      <p:ext uri="{BB962C8B-B14F-4D97-AF65-F5344CB8AC3E}">
        <p14:creationId xmlns:p14="http://schemas.microsoft.com/office/powerpoint/2010/main" val="2910997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contenido">
    <p:spTree>
      <p:nvGrpSpPr>
        <p:cNvPr id="1" name=""/>
        <p:cNvGrpSpPr/>
        <p:nvPr/>
      </p:nvGrpSpPr>
      <p:grpSpPr>
        <a:xfrm>
          <a:off x="0" y="0"/>
          <a:ext cx="0" cy="0"/>
          <a:chOff x="0" y="0"/>
          <a:chExt cx="0" cy="0"/>
        </a:xfrm>
      </p:grpSpPr>
      <p:sp>
        <p:nvSpPr>
          <p:cNvPr id="12" name="Rectángulo 11">
            <a:extLst>
              <a:ext uri="{FF2B5EF4-FFF2-40B4-BE49-F238E27FC236}">
                <a16:creationId xmlns:a16="http://schemas.microsoft.com/office/drawing/2014/main" id="{6CCEC3CD-D80A-3D42-95B1-A73A057DF6A6}"/>
              </a:ext>
            </a:extLst>
          </p:cNvPr>
          <p:cNvSpPr/>
          <p:nvPr userDrawn="1"/>
        </p:nvSpPr>
        <p:spPr>
          <a:xfrm>
            <a:off x="2028829" y="230617"/>
            <a:ext cx="4852018" cy="720000"/>
          </a:xfrm>
          <a:prstGeom prst="rect">
            <a:avLst/>
          </a:prstGeom>
          <a:solidFill>
            <a:srgbClr val="3935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bg1"/>
              </a:solidFill>
            </a:endParaRPr>
          </a:p>
        </p:txBody>
      </p:sp>
      <p:pic>
        <p:nvPicPr>
          <p:cNvPr id="7" name="Imagen 6" descr="Resultado de imagen para autonoma de chile">
            <a:extLst>
              <a:ext uri="{FF2B5EF4-FFF2-40B4-BE49-F238E27FC236}">
                <a16:creationId xmlns:a16="http://schemas.microsoft.com/office/drawing/2014/main" id="{EBD9A1C6-2CD2-C440-9A00-75FA786B848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931"/>
          <a:stretch/>
        </p:blipFill>
        <p:spPr bwMode="auto">
          <a:xfrm>
            <a:off x="92220" y="230617"/>
            <a:ext cx="1928512" cy="720000"/>
          </a:xfrm>
          <a:prstGeom prst="rect">
            <a:avLst/>
          </a:prstGeom>
          <a:noFill/>
          <a:ln>
            <a:noFill/>
          </a:ln>
        </p:spPr>
      </p:pic>
      <p:sp>
        <p:nvSpPr>
          <p:cNvPr id="56" name="Marcador de posición de texto 55">
            <a:extLst>
              <a:ext uri="{FF2B5EF4-FFF2-40B4-BE49-F238E27FC236}">
                <a16:creationId xmlns:a16="http://schemas.microsoft.com/office/drawing/2014/main" id="{CE149350-7F44-9345-995A-2C815C9B3AD4}"/>
              </a:ext>
            </a:extLst>
          </p:cNvPr>
          <p:cNvSpPr>
            <a:spLocks noGrp="1"/>
          </p:cNvSpPr>
          <p:nvPr>
            <p:ph type="body" sz="quarter" idx="10" hasCustomPrompt="1"/>
          </p:nvPr>
        </p:nvSpPr>
        <p:spPr>
          <a:xfrm>
            <a:off x="2040254" y="230617"/>
            <a:ext cx="4314825" cy="720000"/>
          </a:xfrm>
        </p:spPr>
        <p:txBody>
          <a:bodyPr anchor="ctr">
            <a:normAutofit/>
          </a:bodyPr>
          <a:lstStyle>
            <a:lvl1pPr marL="0" indent="0">
              <a:buNone/>
              <a:defRPr sz="1400" b="1">
                <a:solidFill>
                  <a:schemeClr val="bg1"/>
                </a:solidFill>
                <a:latin typeface="Source Sans Pro" panose="020B0503030403020204" pitchFamily="34" charset="0"/>
                <a:ea typeface="Source Sans Pro" panose="020B0503030403020204" pitchFamily="34" charset="0"/>
              </a:defRPr>
            </a:lvl1pPr>
          </a:lstStyle>
          <a:p>
            <a:pPr lvl="0"/>
            <a:r>
              <a:rPr lang="es-ES" dirty="0"/>
              <a:t>Introducir aquí la denominación de la tecnología</a:t>
            </a:r>
          </a:p>
        </p:txBody>
      </p:sp>
      <p:cxnSp>
        <p:nvCxnSpPr>
          <p:cNvPr id="58" name="Conector recto 57">
            <a:extLst>
              <a:ext uri="{FF2B5EF4-FFF2-40B4-BE49-F238E27FC236}">
                <a16:creationId xmlns:a16="http://schemas.microsoft.com/office/drawing/2014/main" id="{AF8334B6-8050-FB4E-A127-1D8AA900EC0D}"/>
              </a:ext>
            </a:extLst>
          </p:cNvPr>
          <p:cNvCxnSpPr/>
          <p:nvPr userDrawn="1"/>
        </p:nvCxnSpPr>
        <p:spPr>
          <a:xfrm>
            <a:off x="385761" y="950617"/>
            <a:ext cx="0" cy="7721896"/>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74" name="Grupo 73">
            <a:extLst>
              <a:ext uri="{FF2B5EF4-FFF2-40B4-BE49-F238E27FC236}">
                <a16:creationId xmlns:a16="http://schemas.microsoft.com/office/drawing/2014/main" id="{6B104E90-294C-8849-9A11-1E2F3C7C10F1}"/>
              </a:ext>
            </a:extLst>
          </p:cNvPr>
          <p:cNvGrpSpPr/>
          <p:nvPr userDrawn="1"/>
        </p:nvGrpSpPr>
        <p:grpSpPr>
          <a:xfrm>
            <a:off x="199553" y="8259203"/>
            <a:ext cx="6189333" cy="957970"/>
            <a:chOff x="199553" y="8259203"/>
            <a:chExt cx="6189333" cy="957970"/>
          </a:xfrm>
        </p:grpSpPr>
        <p:grpSp>
          <p:nvGrpSpPr>
            <p:cNvPr id="75" name="Grupo 74">
              <a:extLst>
                <a:ext uri="{FF2B5EF4-FFF2-40B4-BE49-F238E27FC236}">
                  <a16:creationId xmlns:a16="http://schemas.microsoft.com/office/drawing/2014/main" id="{44CD4075-0DD1-1E4C-A5B9-C8099E40237E}"/>
                </a:ext>
              </a:extLst>
            </p:cNvPr>
            <p:cNvGrpSpPr/>
            <p:nvPr/>
          </p:nvGrpSpPr>
          <p:grpSpPr>
            <a:xfrm>
              <a:off x="199553" y="8259203"/>
              <a:ext cx="6189333" cy="957970"/>
              <a:chOff x="199553" y="7700306"/>
              <a:chExt cx="6189333" cy="957970"/>
            </a:xfrm>
          </p:grpSpPr>
          <p:sp>
            <p:nvSpPr>
              <p:cNvPr id="81" name="Elipse 80">
                <a:extLst>
                  <a:ext uri="{FF2B5EF4-FFF2-40B4-BE49-F238E27FC236}">
                    <a16:creationId xmlns:a16="http://schemas.microsoft.com/office/drawing/2014/main" id="{54B33592-CC32-0C43-8686-6259C2E5F536}"/>
                  </a:ext>
                </a:extLst>
              </p:cNvPr>
              <p:cNvSpPr/>
              <p:nvPr/>
            </p:nvSpPr>
            <p:spPr>
              <a:xfrm>
                <a:off x="199553" y="7700306"/>
                <a:ext cx="484186" cy="48418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nvGrpSpPr>
              <p:cNvPr id="82" name="Shape 505">
                <a:extLst>
                  <a:ext uri="{FF2B5EF4-FFF2-40B4-BE49-F238E27FC236}">
                    <a16:creationId xmlns:a16="http://schemas.microsoft.com/office/drawing/2014/main" id="{2D9784A7-D8D5-DA49-A84C-E3F9FB516358}"/>
                  </a:ext>
                </a:extLst>
              </p:cNvPr>
              <p:cNvGrpSpPr/>
              <p:nvPr/>
            </p:nvGrpSpPr>
            <p:grpSpPr>
              <a:xfrm>
                <a:off x="207901" y="7745938"/>
                <a:ext cx="360000" cy="360000"/>
                <a:chOff x="2594050" y="1631825"/>
                <a:chExt cx="439625" cy="439625"/>
              </a:xfrm>
            </p:grpSpPr>
            <p:sp>
              <p:nvSpPr>
                <p:cNvPr id="85" name="Shape 506">
                  <a:extLst>
                    <a:ext uri="{FF2B5EF4-FFF2-40B4-BE49-F238E27FC236}">
                      <a16:creationId xmlns:a16="http://schemas.microsoft.com/office/drawing/2014/main" id="{AE1440F9-BADD-4043-9DD7-2CF2C4B1371D}"/>
                    </a:ext>
                  </a:extLst>
                </p:cNvPr>
                <p:cNvSpPr/>
                <p:nvPr/>
              </p:nvSpPr>
              <p:spPr>
                <a:xfrm>
                  <a:off x="2594050" y="1883300"/>
                  <a:ext cx="188175" cy="188150"/>
                </a:xfrm>
                <a:custGeom>
                  <a:avLst/>
                  <a:gdLst/>
                  <a:ahLst/>
                  <a:cxnLst/>
                  <a:rect l="0" t="0" r="0" b="0"/>
                  <a:pathLst>
                    <a:path w="7527" h="7526" fill="none" extrusionOk="0">
                      <a:moveTo>
                        <a:pt x="5992" y="0"/>
                      </a:moveTo>
                      <a:lnTo>
                        <a:pt x="537" y="6430"/>
                      </a:lnTo>
                      <a:lnTo>
                        <a:pt x="1" y="7526"/>
                      </a:lnTo>
                      <a:lnTo>
                        <a:pt x="1097" y="6990"/>
                      </a:lnTo>
                      <a:lnTo>
                        <a:pt x="7526" y="1534"/>
                      </a:lnTo>
                      <a:lnTo>
                        <a:pt x="5992" y="0"/>
                      </a:lnTo>
                      <a:close/>
                    </a:path>
                  </a:pathLst>
                </a:custGeom>
                <a:noFill/>
                <a:ln w="12175" cap="rnd" cmpd="sng">
                  <a:solidFill>
                    <a:srgbClr val="C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6" name="Shape 507">
                  <a:extLst>
                    <a:ext uri="{FF2B5EF4-FFF2-40B4-BE49-F238E27FC236}">
                      <a16:creationId xmlns:a16="http://schemas.microsoft.com/office/drawing/2014/main" id="{239A1B44-C767-9645-879F-22983389BE5E}"/>
                    </a:ext>
                  </a:extLst>
                </p:cNvPr>
                <p:cNvSpPr/>
                <p:nvPr/>
              </p:nvSpPr>
              <p:spPr>
                <a:xfrm>
                  <a:off x="2857700" y="1631825"/>
                  <a:ext cx="175975" cy="176000"/>
                </a:xfrm>
                <a:custGeom>
                  <a:avLst/>
                  <a:gdLst/>
                  <a:ahLst/>
                  <a:cxnLst/>
                  <a:rect l="0" t="0" r="0" b="0"/>
                  <a:pathLst>
                    <a:path w="7039" h="7040" fill="none" extrusionOk="0">
                      <a:moveTo>
                        <a:pt x="268" y="2704"/>
                      </a:moveTo>
                      <a:lnTo>
                        <a:pt x="4336" y="6771"/>
                      </a:lnTo>
                      <a:lnTo>
                        <a:pt x="4336" y="6771"/>
                      </a:lnTo>
                      <a:lnTo>
                        <a:pt x="4336" y="6771"/>
                      </a:lnTo>
                      <a:lnTo>
                        <a:pt x="4652" y="6917"/>
                      </a:lnTo>
                      <a:lnTo>
                        <a:pt x="4993" y="7015"/>
                      </a:lnTo>
                      <a:lnTo>
                        <a:pt x="5310" y="7039"/>
                      </a:lnTo>
                      <a:lnTo>
                        <a:pt x="5651" y="7039"/>
                      </a:lnTo>
                      <a:lnTo>
                        <a:pt x="5992" y="6966"/>
                      </a:lnTo>
                      <a:lnTo>
                        <a:pt x="6308" y="6844"/>
                      </a:lnTo>
                      <a:lnTo>
                        <a:pt x="6454" y="6747"/>
                      </a:lnTo>
                      <a:lnTo>
                        <a:pt x="6601" y="6674"/>
                      </a:lnTo>
                      <a:lnTo>
                        <a:pt x="6747" y="6552"/>
                      </a:lnTo>
                      <a:lnTo>
                        <a:pt x="6893" y="6430"/>
                      </a:lnTo>
                      <a:lnTo>
                        <a:pt x="6893" y="6430"/>
                      </a:lnTo>
                      <a:lnTo>
                        <a:pt x="6942" y="6357"/>
                      </a:lnTo>
                      <a:lnTo>
                        <a:pt x="7015" y="6260"/>
                      </a:lnTo>
                      <a:lnTo>
                        <a:pt x="7039" y="6138"/>
                      </a:lnTo>
                      <a:lnTo>
                        <a:pt x="7039" y="6041"/>
                      </a:lnTo>
                      <a:lnTo>
                        <a:pt x="7039" y="6041"/>
                      </a:lnTo>
                      <a:lnTo>
                        <a:pt x="7039" y="5943"/>
                      </a:lnTo>
                      <a:lnTo>
                        <a:pt x="7015" y="5846"/>
                      </a:lnTo>
                      <a:lnTo>
                        <a:pt x="6942" y="5748"/>
                      </a:lnTo>
                      <a:lnTo>
                        <a:pt x="6893" y="5651"/>
                      </a:lnTo>
                      <a:lnTo>
                        <a:pt x="1389" y="147"/>
                      </a:lnTo>
                      <a:lnTo>
                        <a:pt x="1389" y="147"/>
                      </a:lnTo>
                      <a:lnTo>
                        <a:pt x="1291" y="98"/>
                      </a:lnTo>
                      <a:lnTo>
                        <a:pt x="1194" y="25"/>
                      </a:lnTo>
                      <a:lnTo>
                        <a:pt x="1096" y="0"/>
                      </a:lnTo>
                      <a:lnTo>
                        <a:pt x="999" y="0"/>
                      </a:lnTo>
                      <a:lnTo>
                        <a:pt x="999" y="0"/>
                      </a:lnTo>
                      <a:lnTo>
                        <a:pt x="902" y="0"/>
                      </a:lnTo>
                      <a:lnTo>
                        <a:pt x="780" y="25"/>
                      </a:lnTo>
                      <a:lnTo>
                        <a:pt x="682" y="98"/>
                      </a:lnTo>
                      <a:lnTo>
                        <a:pt x="609" y="147"/>
                      </a:lnTo>
                      <a:lnTo>
                        <a:pt x="609" y="147"/>
                      </a:lnTo>
                      <a:lnTo>
                        <a:pt x="487" y="293"/>
                      </a:lnTo>
                      <a:lnTo>
                        <a:pt x="366" y="439"/>
                      </a:lnTo>
                      <a:lnTo>
                        <a:pt x="293" y="585"/>
                      </a:lnTo>
                      <a:lnTo>
                        <a:pt x="195" y="731"/>
                      </a:lnTo>
                      <a:lnTo>
                        <a:pt x="73" y="1048"/>
                      </a:lnTo>
                      <a:lnTo>
                        <a:pt x="0" y="1389"/>
                      </a:lnTo>
                      <a:lnTo>
                        <a:pt x="0" y="1730"/>
                      </a:lnTo>
                      <a:lnTo>
                        <a:pt x="25" y="2046"/>
                      </a:lnTo>
                      <a:lnTo>
                        <a:pt x="122" y="2387"/>
                      </a:lnTo>
                      <a:lnTo>
                        <a:pt x="268" y="2704"/>
                      </a:lnTo>
                      <a:lnTo>
                        <a:pt x="268" y="2704"/>
                      </a:lnTo>
                      <a:close/>
                    </a:path>
                  </a:pathLst>
                </a:custGeom>
                <a:noFill/>
                <a:ln w="12175" cap="rnd" cmpd="sng">
                  <a:solidFill>
                    <a:srgbClr val="C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7" name="Shape 508">
                  <a:extLst>
                    <a:ext uri="{FF2B5EF4-FFF2-40B4-BE49-F238E27FC236}">
                      <a16:creationId xmlns:a16="http://schemas.microsoft.com/office/drawing/2014/main" id="{3AE4CCC3-014D-7E49-B7E1-D0C8804D8F17}"/>
                    </a:ext>
                  </a:extLst>
                </p:cNvPr>
                <p:cNvSpPr/>
                <p:nvPr/>
              </p:nvSpPr>
              <p:spPr>
                <a:xfrm>
                  <a:off x="2662850" y="1699400"/>
                  <a:ext cx="303250" cy="303250"/>
                </a:xfrm>
                <a:custGeom>
                  <a:avLst/>
                  <a:gdLst/>
                  <a:ahLst/>
                  <a:cxnLst/>
                  <a:rect l="0" t="0" r="0" b="0"/>
                  <a:pathLst>
                    <a:path w="12130" h="12130" fill="none" extrusionOk="0">
                      <a:moveTo>
                        <a:pt x="8038" y="1"/>
                      </a:moveTo>
                      <a:lnTo>
                        <a:pt x="4872" y="3191"/>
                      </a:lnTo>
                      <a:lnTo>
                        <a:pt x="4872" y="3191"/>
                      </a:lnTo>
                      <a:lnTo>
                        <a:pt x="4628" y="3094"/>
                      </a:lnTo>
                      <a:lnTo>
                        <a:pt x="4385" y="2997"/>
                      </a:lnTo>
                      <a:lnTo>
                        <a:pt x="4092" y="2899"/>
                      </a:lnTo>
                      <a:lnTo>
                        <a:pt x="3800" y="2850"/>
                      </a:lnTo>
                      <a:lnTo>
                        <a:pt x="3484" y="2777"/>
                      </a:lnTo>
                      <a:lnTo>
                        <a:pt x="3167" y="2729"/>
                      </a:lnTo>
                      <a:lnTo>
                        <a:pt x="2850" y="2704"/>
                      </a:lnTo>
                      <a:lnTo>
                        <a:pt x="2534" y="2704"/>
                      </a:lnTo>
                      <a:lnTo>
                        <a:pt x="2534" y="2704"/>
                      </a:lnTo>
                      <a:lnTo>
                        <a:pt x="2241" y="2704"/>
                      </a:lnTo>
                      <a:lnTo>
                        <a:pt x="1949" y="2729"/>
                      </a:lnTo>
                      <a:lnTo>
                        <a:pt x="1633" y="2777"/>
                      </a:lnTo>
                      <a:lnTo>
                        <a:pt x="1316" y="2850"/>
                      </a:lnTo>
                      <a:lnTo>
                        <a:pt x="999" y="2972"/>
                      </a:lnTo>
                      <a:lnTo>
                        <a:pt x="707" y="3094"/>
                      </a:lnTo>
                      <a:lnTo>
                        <a:pt x="415" y="3289"/>
                      </a:lnTo>
                      <a:lnTo>
                        <a:pt x="147" y="3508"/>
                      </a:lnTo>
                      <a:lnTo>
                        <a:pt x="147" y="3508"/>
                      </a:lnTo>
                      <a:lnTo>
                        <a:pt x="74" y="3581"/>
                      </a:lnTo>
                      <a:lnTo>
                        <a:pt x="25" y="3678"/>
                      </a:lnTo>
                      <a:lnTo>
                        <a:pt x="1" y="3776"/>
                      </a:lnTo>
                      <a:lnTo>
                        <a:pt x="1" y="3898"/>
                      </a:lnTo>
                      <a:lnTo>
                        <a:pt x="1" y="3898"/>
                      </a:lnTo>
                      <a:lnTo>
                        <a:pt x="1" y="3995"/>
                      </a:lnTo>
                      <a:lnTo>
                        <a:pt x="25" y="4093"/>
                      </a:lnTo>
                      <a:lnTo>
                        <a:pt x="74" y="4190"/>
                      </a:lnTo>
                      <a:lnTo>
                        <a:pt x="147" y="4287"/>
                      </a:lnTo>
                      <a:lnTo>
                        <a:pt x="7843" y="11984"/>
                      </a:lnTo>
                      <a:lnTo>
                        <a:pt x="7843" y="11984"/>
                      </a:lnTo>
                      <a:lnTo>
                        <a:pt x="7941" y="12057"/>
                      </a:lnTo>
                      <a:lnTo>
                        <a:pt x="8038" y="12105"/>
                      </a:lnTo>
                      <a:lnTo>
                        <a:pt x="8135" y="12130"/>
                      </a:lnTo>
                      <a:lnTo>
                        <a:pt x="8233" y="12130"/>
                      </a:lnTo>
                      <a:lnTo>
                        <a:pt x="8233" y="12130"/>
                      </a:lnTo>
                      <a:lnTo>
                        <a:pt x="8355" y="12130"/>
                      </a:lnTo>
                      <a:lnTo>
                        <a:pt x="8452" y="12105"/>
                      </a:lnTo>
                      <a:lnTo>
                        <a:pt x="8549" y="12057"/>
                      </a:lnTo>
                      <a:lnTo>
                        <a:pt x="8622" y="11984"/>
                      </a:lnTo>
                      <a:lnTo>
                        <a:pt x="8622" y="11984"/>
                      </a:lnTo>
                      <a:lnTo>
                        <a:pt x="8842" y="11716"/>
                      </a:lnTo>
                      <a:lnTo>
                        <a:pt x="9036" y="11423"/>
                      </a:lnTo>
                      <a:lnTo>
                        <a:pt x="9158" y="11131"/>
                      </a:lnTo>
                      <a:lnTo>
                        <a:pt x="9280" y="10814"/>
                      </a:lnTo>
                      <a:lnTo>
                        <a:pt x="9353" y="10498"/>
                      </a:lnTo>
                      <a:lnTo>
                        <a:pt x="9402" y="10181"/>
                      </a:lnTo>
                      <a:lnTo>
                        <a:pt x="9426" y="9889"/>
                      </a:lnTo>
                      <a:lnTo>
                        <a:pt x="9426" y="9597"/>
                      </a:lnTo>
                      <a:lnTo>
                        <a:pt x="9426" y="9597"/>
                      </a:lnTo>
                      <a:lnTo>
                        <a:pt x="9426" y="9280"/>
                      </a:lnTo>
                      <a:lnTo>
                        <a:pt x="9402" y="8964"/>
                      </a:lnTo>
                      <a:lnTo>
                        <a:pt x="9353" y="8647"/>
                      </a:lnTo>
                      <a:lnTo>
                        <a:pt x="9280" y="8330"/>
                      </a:lnTo>
                      <a:lnTo>
                        <a:pt x="9231" y="8038"/>
                      </a:lnTo>
                      <a:lnTo>
                        <a:pt x="9134" y="7746"/>
                      </a:lnTo>
                      <a:lnTo>
                        <a:pt x="9036" y="7502"/>
                      </a:lnTo>
                      <a:lnTo>
                        <a:pt x="8939" y="7259"/>
                      </a:lnTo>
                      <a:lnTo>
                        <a:pt x="12130" y="4093"/>
                      </a:lnTo>
                    </a:path>
                  </a:pathLst>
                </a:custGeom>
                <a:noFill/>
                <a:ln w="12175" cap="rnd" cmpd="sng">
                  <a:solidFill>
                    <a:srgbClr val="C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88" name="Shape 509">
                  <a:extLst>
                    <a:ext uri="{FF2B5EF4-FFF2-40B4-BE49-F238E27FC236}">
                      <a16:creationId xmlns:a16="http://schemas.microsoft.com/office/drawing/2014/main" id="{41002877-F5E4-EC41-B83D-FE61B913D153}"/>
                    </a:ext>
                  </a:extLst>
                </p:cNvPr>
                <p:cNvSpPr/>
                <p:nvPr/>
              </p:nvSpPr>
              <p:spPr>
                <a:xfrm>
                  <a:off x="2801675" y="1740825"/>
                  <a:ext cx="49950" cy="49950"/>
                </a:xfrm>
                <a:custGeom>
                  <a:avLst/>
                  <a:gdLst/>
                  <a:ahLst/>
                  <a:cxnLst/>
                  <a:rect l="0" t="0" r="0" b="0"/>
                  <a:pathLst>
                    <a:path w="1998" h="1998" fill="none" extrusionOk="0">
                      <a:moveTo>
                        <a:pt x="1" y="1997"/>
                      </a:moveTo>
                      <a:lnTo>
                        <a:pt x="1998" y="0"/>
                      </a:lnTo>
                    </a:path>
                  </a:pathLst>
                </a:custGeom>
                <a:noFill/>
                <a:ln w="12175" cap="rnd" cmpd="sng">
                  <a:solidFill>
                    <a:srgbClr val="C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grpSp>
          <p:sp>
            <p:nvSpPr>
              <p:cNvPr id="83" name="Título 50">
                <a:extLst>
                  <a:ext uri="{FF2B5EF4-FFF2-40B4-BE49-F238E27FC236}">
                    <a16:creationId xmlns:a16="http://schemas.microsoft.com/office/drawing/2014/main" id="{396EE708-FB81-2F42-AFB0-52DA0A2B2FFD}"/>
                  </a:ext>
                </a:extLst>
              </p:cNvPr>
              <p:cNvSpPr txBox="1">
                <a:spLocks/>
              </p:cNvSpPr>
              <p:nvPr/>
            </p:nvSpPr>
            <p:spPr>
              <a:xfrm>
                <a:off x="941780" y="7761739"/>
                <a:ext cx="1433079" cy="367178"/>
              </a:xfrm>
              <a:prstGeom prst="rect">
                <a:avLst/>
              </a:prstGeom>
            </p:spPr>
            <p:txBody>
              <a:bodyP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s-ES" sz="1400" b="1" dirty="0">
                    <a:solidFill>
                      <a:srgbClr val="393532"/>
                    </a:solidFill>
                    <a:latin typeface="Source Sans Pro" panose="020B0503030403020204" pitchFamily="34" charset="0"/>
                    <a:ea typeface="Source Sans Pro" panose="020B0503030403020204" pitchFamily="34" charset="0"/>
                  </a:rPr>
                  <a:t>Contacto</a:t>
                </a:r>
              </a:p>
            </p:txBody>
          </p:sp>
          <p:sp>
            <p:nvSpPr>
              <p:cNvPr id="84" name="Rectángulo 83">
                <a:extLst>
                  <a:ext uri="{FF2B5EF4-FFF2-40B4-BE49-F238E27FC236}">
                    <a16:creationId xmlns:a16="http://schemas.microsoft.com/office/drawing/2014/main" id="{BF825E06-F96D-AC40-9A58-0E093DE71366}"/>
                  </a:ext>
                </a:extLst>
              </p:cNvPr>
              <p:cNvSpPr/>
              <p:nvPr/>
            </p:nvSpPr>
            <p:spPr>
              <a:xfrm>
                <a:off x="3110607" y="7722827"/>
                <a:ext cx="3278279" cy="935449"/>
              </a:xfrm>
              <a:prstGeom prst="rect">
                <a:avLst/>
              </a:prstGeom>
            </p:spPr>
            <p:txBody>
              <a:bodyPr wrap="square">
                <a:spAutoFit/>
              </a:bodyPr>
              <a:lstStyle/>
              <a:p>
                <a:pPr lvl="0">
                  <a:lnSpc>
                    <a:spcPct val="150000"/>
                  </a:lnSpc>
                </a:pPr>
                <a:r>
                  <a:rPr lang="es-CL" sz="1200" b="1" dirty="0">
                    <a:solidFill>
                      <a:srgbClr val="393532"/>
                    </a:solidFill>
                    <a:latin typeface="Source Sans Pro" panose="020B0503030403020204" pitchFamily="34" charset="0"/>
                    <a:ea typeface="Source Sans Pro" panose="020B0503030403020204" pitchFamily="34" charset="0"/>
                  </a:rPr>
                  <a:t>Unidad de Innovaci</a:t>
                </a:r>
                <a:r>
                  <a:rPr lang="es-ES" sz="1200" b="1" dirty="0" err="1">
                    <a:solidFill>
                      <a:srgbClr val="393532"/>
                    </a:solidFill>
                    <a:latin typeface="Source Sans Pro" panose="020B0503030403020204" pitchFamily="34" charset="0"/>
                    <a:ea typeface="Source Sans Pro" panose="020B0503030403020204" pitchFamily="34" charset="0"/>
                  </a:rPr>
                  <a:t>ón</a:t>
                </a:r>
                <a:r>
                  <a:rPr lang="es-ES" sz="1200" b="1" dirty="0">
                    <a:solidFill>
                      <a:srgbClr val="393532"/>
                    </a:solidFill>
                    <a:latin typeface="Source Sans Pro" panose="020B0503030403020204" pitchFamily="34" charset="0"/>
                    <a:ea typeface="Source Sans Pro" panose="020B0503030403020204" pitchFamily="34" charset="0"/>
                  </a:rPr>
                  <a:t> y transferencia</a:t>
                </a:r>
              </a:p>
              <a:p>
                <a:pPr lvl="0">
                  <a:lnSpc>
                    <a:spcPct val="150000"/>
                  </a:lnSpc>
                </a:pPr>
                <a:r>
                  <a:rPr lang="es-ES" sz="1200" b="1" dirty="0">
                    <a:solidFill>
                      <a:srgbClr val="C00000"/>
                    </a:solidFill>
                    <a:latin typeface="Source Sans Pro" panose="020B0503030403020204" pitchFamily="34" charset="0"/>
                    <a:ea typeface="Source Sans Pro" panose="020B0503030403020204" pitchFamily="34" charset="0"/>
                  </a:rPr>
                  <a:t>              </a:t>
                </a:r>
                <a:r>
                  <a:rPr lang="es-ES" sz="1200" b="1" dirty="0" err="1">
                    <a:solidFill>
                      <a:srgbClr val="C00000"/>
                    </a:solidFill>
                    <a:latin typeface="Source Sans Pro" panose="020B0503030403020204" pitchFamily="34" charset="0"/>
                    <a:ea typeface="Source Sans Pro" panose="020B0503030403020204" pitchFamily="34" charset="0"/>
                  </a:rPr>
                  <a:t>innovacion@uautonoma.cl</a:t>
                </a:r>
                <a:endParaRPr lang="es-ES" sz="1200" b="1" dirty="0">
                  <a:solidFill>
                    <a:srgbClr val="C00000"/>
                  </a:solidFill>
                  <a:latin typeface="Source Sans Pro" panose="020B0503030403020204" pitchFamily="34" charset="0"/>
                  <a:ea typeface="Source Sans Pro" panose="020B0503030403020204" pitchFamily="34" charset="0"/>
                </a:endParaRPr>
              </a:p>
              <a:p>
                <a:pPr lvl="0">
                  <a:lnSpc>
                    <a:spcPct val="150000"/>
                  </a:lnSpc>
                </a:pPr>
                <a:r>
                  <a:rPr lang="es-ES" sz="1400" b="1" dirty="0">
                    <a:solidFill>
                      <a:srgbClr val="C00000"/>
                    </a:solidFill>
                    <a:latin typeface="Source Sans Pro" panose="020B0503030403020204" pitchFamily="34" charset="0"/>
                    <a:ea typeface="Source Sans Pro" panose="020B0503030403020204" pitchFamily="34" charset="0"/>
                  </a:rPr>
                  <a:t> </a:t>
                </a:r>
              </a:p>
            </p:txBody>
          </p:sp>
        </p:grpSp>
        <p:pic>
          <p:nvPicPr>
            <p:cNvPr id="76" name="Imagen 75" descr="Resultado de imagen para autonoma de chile">
              <a:extLst>
                <a:ext uri="{FF2B5EF4-FFF2-40B4-BE49-F238E27FC236}">
                  <a16:creationId xmlns:a16="http://schemas.microsoft.com/office/drawing/2014/main" id="{5579283B-5916-7041-B0A9-E952DC3F09EB}"/>
                </a:ext>
              </a:extLst>
            </p:cNvPr>
            <p:cNvPicPr>
              <a:picLocks noChangeAspect="1"/>
            </p:cNvPicPr>
            <p:nvPr/>
          </p:nvPicPr>
          <p:blipFill rotWithShape="1">
            <a:blip r:embed="rId2">
              <a:extLst>
                <a:ext uri="{28A0092B-C50C-407E-A947-70E740481C1C}">
                  <a14:useLocalDpi xmlns:a14="http://schemas.microsoft.com/office/drawing/2010/main" val="0"/>
                </a:ext>
              </a:extLst>
            </a:blip>
            <a:srcRect r="64321"/>
            <a:stretch/>
          </p:blipFill>
          <p:spPr bwMode="auto">
            <a:xfrm>
              <a:off x="2428887" y="8398964"/>
              <a:ext cx="681721" cy="720000"/>
            </a:xfrm>
            <a:prstGeom prst="rect">
              <a:avLst/>
            </a:prstGeom>
            <a:noFill/>
            <a:ln>
              <a:noFill/>
            </a:ln>
          </p:spPr>
        </p:pic>
        <p:grpSp>
          <p:nvGrpSpPr>
            <p:cNvPr id="77" name="Shape 486">
              <a:extLst>
                <a:ext uri="{FF2B5EF4-FFF2-40B4-BE49-F238E27FC236}">
                  <a16:creationId xmlns:a16="http://schemas.microsoft.com/office/drawing/2014/main" id="{A7919070-34CE-6D45-9E09-6A42BA3EC31A}"/>
                </a:ext>
              </a:extLst>
            </p:cNvPr>
            <p:cNvGrpSpPr/>
            <p:nvPr/>
          </p:nvGrpSpPr>
          <p:grpSpPr>
            <a:xfrm rot="10800000" flipV="1">
              <a:off x="3213848" y="8662707"/>
              <a:ext cx="271538" cy="183399"/>
              <a:chOff x="564675" y="1700625"/>
              <a:chExt cx="465200" cy="314200"/>
            </a:xfrm>
          </p:grpSpPr>
          <p:sp>
            <p:nvSpPr>
              <p:cNvPr id="78" name="Shape 487">
                <a:extLst>
                  <a:ext uri="{FF2B5EF4-FFF2-40B4-BE49-F238E27FC236}">
                    <a16:creationId xmlns:a16="http://schemas.microsoft.com/office/drawing/2014/main" id="{9C86A74F-180D-D342-B5DD-98DFFC63E7DD}"/>
                  </a:ext>
                </a:extLst>
              </p:cNvPr>
              <p:cNvSpPr/>
              <p:nvPr/>
            </p:nvSpPr>
            <p:spPr>
              <a:xfrm>
                <a:off x="564675" y="1700625"/>
                <a:ext cx="465200" cy="29250"/>
              </a:xfrm>
              <a:custGeom>
                <a:avLst/>
                <a:gdLst/>
                <a:ahLst/>
                <a:cxnLst/>
                <a:rect l="0" t="0" r="0" b="0"/>
                <a:pathLst>
                  <a:path w="18608" h="1170" fill="none" extrusionOk="0">
                    <a:moveTo>
                      <a:pt x="18608" y="1170"/>
                    </a:moveTo>
                    <a:lnTo>
                      <a:pt x="18608" y="488"/>
                    </a:lnTo>
                    <a:lnTo>
                      <a:pt x="18608" y="488"/>
                    </a:lnTo>
                    <a:lnTo>
                      <a:pt x="18608" y="390"/>
                    </a:lnTo>
                    <a:lnTo>
                      <a:pt x="18559" y="293"/>
                    </a:lnTo>
                    <a:lnTo>
                      <a:pt x="18535" y="220"/>
                    </a:lnTo>
                    <a:lnTo>
                      <a:pt x="18462" y="147"/>
                    </a:lnTo>
                    <a:lnTo>
                      <a:pt x="18389" y="74"/>
                    </a:lnTo>
                    <a:lnTo>
                      <a:pt x="18316" y="49"/>
                    </a:lnTo>
                    <a:lnTo>
                      <a:pt x="18218" y="1"/>
                    </a:lnTo>
                    <a:lnTo>
                      <a:pt x="18121" y="1"/>
                    </a:lnTo>
                    <a:lnTo>
                      <a:pt x="488" y="1"/>
                    </a:lnTo>
                    <a:lnTo>
                      <a:pt x="488" y="1"/>
                    </a:lnTo>
                    <a:lnTo>
                      <a:pt x="390" y="1"/>
                    </a:lnTo>
                    <a:lnTo>
                      <a:pt x="293" y="49"/>
                    </a:lnTo>
                    <a:lnTo>
                      <a:pt x="220" y="74"/>
                    </a:lnTo>
                    <a:lnTo>
                      <a:pt x="147" y="147"/>
                    </a:lnTo>
                    <a:lnTo>
                      <a:pt x="74" y="220"/>
                    </a:lnTo>
                    <a:lnTo>
                      <a:pt x="49" y="293"/>
                    </a:lnTo>
                    <a:lnTo>
                      <a:pt x="1" y="390"/>
                    </a:lnTo>
                    <a:lnTo>
                      <a:pt x="1" y="488"/>
                    </a:lnTo>
                    <a:lnTo>
                      <a:pt x="1" y="1170"/>
                    </a:lnTo>
                  </a:path>
                </a:pathLst>
              </a:custGeom>
              <a:noFill/>
              <a:ln w="12175" cap="rnd" cmpd="sng">
                <a:solidFill>
                  <a:srgbClr val="C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solidFill>
                    <a:srgbClr val="C00000"/>
                  </a:solidFill>
                </a:endParaRPr>
              </a:p>
            </p:txBody>
          </p:sp>
          <p:sp>
            <p:nvSpPr>
              <p:cNvPr id="79" name="Shape 488">
                <a:extLst>
                  <a:ext uri="{FF2B5EF4-FFF2-40B4-BE49-F238E27FC236}">
                    <a16:creationId xmlns:a16="http://schemas.microsoft.com/office/drawing/2014/main" id="{BD2B5F6D-9842-B245-B45C-67C5A5623980}"/>
                  </a:ext>
                </a:extLst>
              </p:cNvPr>
              <p:cNvSpPr/>
              <p:nvPr/>
            </p:nvSpPr>
            <p:spPr>
              <a:xfrm>
                <a:off x="564675" y="1732300"/>
                <a:ext cx="465200" cy="272175"/>
              </a:xfrm>
              <a:custGeom>
                <a:avLst/>
                <a:gdLst/>
                <a:ahLst/>
                <a:cxnLst/>
                <a:rect l="0" t="0" r="0" b="0"/>
                <a:pathLst>
                  <a:path w="18608" h="10887" fill="none" extrusionOk="0">
                    <a:moveTo>
                      <a:pt x="13493" y="7209"/>
                    </a:moveTo>
                    <a:lnTo>
                      <a:pt x="18608" y="10887"/>
                    </a:lnTo>
                    <a:lnTo>
                      <a:pt x="18608" y="10887"/>
                    </a:lnTo>
                    <a:lnTo>
                      <a:pt x="18608" y="10814"/>
                    </a:lnTo>
                    <a:lnTo>
                      <a:pt x="18608" y="0"/>
                    </a:lnTo>
                    <a:lnTo>
                      <a:pt x="9450" y="6625"/>
                    </a:lnTo>
                    <a:lnTo>
                      <a:pt x="9450" y="6625"/>
                    </a:lnTo>
                    <a:lnTo>
                      <a:pt x="9377" y="6673"/>
                    </a:lnTo>
                    <a:lnTo>
                      <a:pt x="9304" y="6673"/>
                    </a:lnTo>
                    <a:lnTo>
                      <a:pt x="9304" y="6673"/>
                    </a:lnTo>
                    <a:lnTo>
                      <a:pt x="9231" y="6673"/>
                    </a:lnTo>
                    <a:lnTo>
                      <a:pt x="9158" y="6625"/>
                    </a:lnTo>
                    <a:lnTo>
                      <a:pt x="1" y="0"/>
                    </a:lnTo>
                    <a:lnTo>
                      <a:pt x="1" y="10814"/>
                    </a:lnTo>
                    <a:lnTo>
                      <a:pt x="1" y="10814"/>
                    </a:lnTo>
                    <a:lnTo>
                      <a:pt x="1" y="10887"/>
                    </a:lnTo>
                    <a:lnTo>
                      <a:pt x="5115" y="7209"/>
                    </a:lnTo>
                  </a:path>
                </a:pathLst>
              </a:custGeom>
              <a:noFill/>
              <a:ln w="12175" cap="rnd" cmpd="sng">
                <a:solidFill>
                  <a:srgbClr val="C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solidFill>
                    <a:srgbClr val="C00000"/>
                  </a:solidFill>
                </a:endParaRPr>
              </a:p>
            </p:txBody>
          </p:sp>
          <p:sp>
            <p:nvSpPr>
              <p:cNvPr id="80" name="Shape 489">
                <a:extLst>
                  <a:ext uri="{FF2B5EF4-FFF2-40B4-BE49-F238E27FC236}">
                    <a16:creationId xmlns:a16="http://schemas.microsoft.com/office/drawing/2014/main" id="{A1DA68A2-39B6-074D-B91D-639C017E5BC7}"/>
                  </a:ext>
                </a:extLst>
              </p:cNvPr>
              <p:cNvSpPr/>
              <p:nvPr/>
            </p:nvSpPr>
            <p:spPr>
              <a:xfrm>
                <a:off x="572600" y="2014200"/>
                <a:ext cx="449375" cy="625"/>
              </a:xfrm>
              <a:custGeom>
                <a:avLst/>
                <a:gdLst/>
                <a:ahLst/>
                <a:cxnLst/>
                <a:rect l="0" t="0" r="0" b="0"/>
                <a:pathLst>
                  <a:path w="17975" h="25" fill="none" extrusionOk="0">
                    <a:moveTo>
                      <a:pt x="0" y="0"/>
                    </a:moveTo>
                    <a:lnTo>
                      <a:pt x="0" y="0"/>
                    </a:lnTo>
                    <a:lnTo>
                      <a:pt x="98" y="25"/>
                    </a:lnTo>
                    <a:lnTo>
                      <a:pt x="171" y="25"/>
                    </a:lnTo>
                    <a:lnTo>
                      <a:pt x="17804" y="25"/>
                    </a:lnTo>
                    <a:lnTo>
                      <a:pt x="17804" y="25"/>
                    </a:lnTo>
                    <a:lnTo>
                      <a:pt x="17877" y="25"/>
                    </a:lnTo>
                    <a:lnTo>
                      <a:pt x="17974" y="0"/>
                    </a:lnTo>
                  </a:path>
                </a:pathLst>
              </a:custGeom>
              <a:noFill/>
              <a:ln w="12175" cap="rnd" cmpd="sng">
                <a:solidFill>
                  <a:srgbClr val="C0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solidFill>
                    <a:srgbClr val="C00000"/>
                  </a:solidFill>
                </a:endParaRPr>
              </a:p>
            </p:txBody>
          </p:sp>
        </p:grpSp>
      </p:grpSp>
    </p:spTree>
    <p:extLst>
      <p:ext uri="{BB962C8B-B14F-4D97-AF65-F5344CB8AC3E}">
        <p14:creationId xmlns:p14="http://schemas.microsoft.com/office/powerpoint/2010/main" val="26265747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92897DE-A24A-EF45-B6BB-C792FC361FC4}" type="datetimeFigureOut">
              <a:rPr lang="es-ES" smtClean="0"/>
              <a:t>07/08/2023</a:t>
            </a:fld>
            <a:endParaRPr lang="es-E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F36A17A-FE85-8645-AFD3-EAF6CD6195A9}" type="slidenum">
              <a:rPr lang="es-ES" smtClean="0"/>
              <a:t>‹Nº›</a:t>
            </a:fld>
            <a:endParaRPr lang="es-ES"/>
          </a:p>
        </p:txBody>
      </p:sp>
    </p:spTree>
    <p:extLst>
      <p:ext uri="{BB962C8B-B14F-4D97-AF65-F5344CB8AC3E}">
        <p14:creationId xmlns:p14="http://schemas.microsoft.com/office/powerpoint/2010/main" val="3747429674"/>
      </p:ext>
    </p:extLst>
  </p:cSld>
  <p:clrMap bg1="lt1" tx1="dk1" bg2="lt2" tx2="dk2" accent1="accent1" accent2="accent2" accent3="accent3" accent4="accent4" accent5="accent5" accent6="accent6" hlink="hlink" folHlink="folHlink"/>
  <p:sldLayoutIdLst>
    <p:sldLayoutId id="2147483673" r:id="rId1"/>
    <p:sldLayoutId id="2147483674" r:id="rId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ítulo 50">
            <a:extLst>
              <a:ext uri="{FF2B5EF4-FFF2-40B4-BE49-F238E27FC236}">
                <a16:creationId xmlns:a16="http://schemas.microsoft.com/office/drawing/2014/main" id="{954833EA-4C99-AF43-8752-D27A68809E3C}"/>
              </a:ext>
            </a:extLst>
          </p:cNvPr>
          <p:cNvSpPr>
            <a:spLocks noGrp="1"/>
          </p:cNvSpPr>
          <p:nvPr>
            <p:ph type="ctrTitle"/>
          </p:nvPr>
        </p:nvSpPr>
        <p:spPr>
          <a:xfrm>
            <a:off x="40756" y="3601886"/>
            <a:ext cx="4427307" cy="919654"/>
          </a:xfrm>
        </p:spPr>
        <p:txBody>
          <a:bodyPr>
            <a:noAutofit/>
          </a:bodyPr>
          <a:lstStyle/>
          <a:p>
            <a:pPr algn="just">
              <a:lnSpc>
                <a:spcPct val="100000"/>
              </a:lnSpc>
            </a:pPr>
            <a:r>
              <a:rPr lang="es-ES" sz="1600" dirty="0">
                <a:effectLst/>
                <a:latin typeface="Calibri" panose="020F0502020204030204" pitchFamily="34" charset="0"/>
                <a:ea typeface="Calibri" panose="020F0502020204030204" pitchFamily="34" charset="0"/>
                <a:cs typeface="Times New Roman" panose="02020603050405020304" pitchFamily="18" charset="0"/>
              </a:rPr>
              <a:t>Urban Sensor, herramienta tecnológica para la accesibilidad universal</a:t>
            </a:r>
            <a:endParaRPr lang="es-ES" sz="1600" dirty="0"/>
          </a:p>
        </p:txBody>
      </p:sp>
      <p:sp>
        <p:nvSpPr>
          <p:cNvPr id="38" name="Marcador de posición de texto 37">
            <a:extLst>
              <a:ext uri="{FF2B5EF4-FFF2-40B4-BE49-F238E27FC236}">
                <a16:creationId xmlns:a16="http://schemas.microsoft.com/office/drawing/2014/main" id="{A8BF91F4-2F9E-E04E-8D77-C5A00018F8E6}"/>
              </a:ext>
            </a:extLst>
          </p:cNvPr>
          <p:cNvSpPr>
            <a:spLocks noGrp="1"/>
          </p:cNvSpPr>
          <p:nvPr>
            <p:ph type="body" sz="quarter" idx="14"/>
          </p:nvPr>
        </p:nvSpPr>
        <p:spPr>
          <a:xfrm>
            <a:off x="58058" y="4599659"/>
            <a:ext cx="4427307" cy="4888832"/>
          </a:xfrm>
        </p:spPr>
        <p:txBody>
          <a:bodyPr>
            <a:normAutofit/>
          </a:bodyPr>
          <a:lstStyle/>
          <a:p>
            <a:pPr algn="just"/>
            <a:r>
              <a:rPr lang="es-ES" dirty="0"/>
              <a:t>Las ciudades de Chile y Latinoamérica presentan altos problemas de accesibilidad universal, barreras físico-espaciales y comunicativas que afectan a la población  de adultos mayores y población con discapacidad. La relevancia del problema ha hecho que actualmente la accesibilidad universal y la erradicación de barreras sea una cuestión de derechos en la mayoría de los países, en el caso de Chile está recogida en la Ley 20.244 que establece las Normas sobre igualdad de Oportunidades e Inclusión Social de las Personas con Discapacidad.</a:t>
            </a:r>
          </a:p>
          <a:p>
            <a:pPr algn="just"/>
            <a:r>
              <a:rPr lang="es-ES" dirty="0"/>
              <a:t> El prototipo Urban Sensor es la solución tecnológica para solventar los problemas de levantamiento de datos geoespaciales necesarios para realizar intervenciones urbanas que se necesitan realizar para hacer de las ciudades de Chile más amigables con los adultos mayores y con los colectivos con discapacidad, es una herramienta tecnológica diseñada para dar servicios a Instituciones públicas que intervienen o desarrollan proyectos de urbanismo inclusivo. El prototipo se encuentra en TRL 3, actualmente se está avanzando gracias a financiamiento ANID (Proyecto </a:t>
            </a:r>
            <a:r>
              <a:rPr lang="es-ES" dirty="0" err="1"/>
              <a:t>IDeA</a:t>
            </a:r>
            <a:r>
              <a:rPr lang="es-ES" dirty="0"/>
              <a:t> I+D, 2023)</a:t>
            </a:r>
            <a:endParaRPr lang="es-CL" dirty="0"/>
          </a:p>
        </p:txBody>
      </p:sp>
      <p:sp>
        <p:nvSpPr>
          <p:cNvPr id="59" name="Marcador de posición de texto 17">
            <a:extLst>
              <a:ext uri="{FF2B5EF4-FFF2-40B4-BE49-F238E27FC236}">
                <a16:creationId xmlns:a16="http://schemas.microsoft.com/office/drawing/2014/main" id="{F3DF8B1B-3728-814E-B8E4-B7E456FE958D}"/>
              </a:ext>
            </a:extLst>
          </p:cNvPr>
          <p:cNvSpPr txBox="1">
            <a:spLocks/>
          </p:cNvSpPr>
          <p:nvPr/>
        </p:nvSpPr>
        <p:spPr>
          <a:xfrm>
            <a:off x="4668314" y="8068285"/>
            <a:ext cx="1903617" cy="420546"/>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s-ES" dirty="0"/>
              <a:t>Oportunidad</a:t>
            </a:r>
          </a:p>
        </p:txBody>
      </p:sp>
      <p:sp>
        <p:nvSpPr>
          <p:cNvPr id="65" name="Marcador de posición de texto 17">
            <a:extLst>
              <a:ext uri="{FF2B5EF4-FFF2-40B4-BE49-F238E27FC236}">
                <a16:creationId xmlns:a16="http://schemas.microsoft.com/office/drawing/2014/main" id="{C9912B11-1CF9-D74A-B42C-004114D9721C}"/>
              </a:ext>
            </a:extLst>
          </p:cNvPr>
          <p:cNvSpPr txBox="1">
            <a:spLocks/>
          </p:cNvSpPr>
          <p:nvPr/>
        </p:nvSpPr>
        <p:spPr>
          <a:xfrm>
            <a:off x="4657050" y="3710701"/>
            <a:ext cx="1903617" cy="190102"/>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s-ES" dirty="0"/>
              <a:t>Necesidad</a:t>
            </a:r>
          </a:p>
        </p:txBody>
      </p:sp>
      <p:sp>
        <p:nvSpPr>
          <p:cNvPr id="97" name="Marcador de posición de texto 17">
            <a:extLst>
              <a:ext uri="{FF2B5EF4-FFF2-40B4-BE49-F238E27FC236}">
                <a16:creationId xmlns:a16="http://schemas.microsoft.com/office/drawing/2014/main" id="{EC57804D-F344-884E-B6ED-E43C2E7C6F35}"/>
              </a:ext>
            </a:extLst>
          </p:cNvPr>
          <p:cNvSpPr txBox="1">
            <a:spLocks/>
          </p:cNvSpPr>
          <p:nvPr/>
        </p:nvSpPr>
        <p:spPr>
          <a:xfrm>
            <a:off x="4657238" y="6770751"/>
            <a:ext cx="2131705" cy="176341"/>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00000"/>
              </a:lnSpc>
              <a:spcBef>
                <a:spcPts val="0"/>
              </a:spcBef>
            </a:pPr>
            <a:endParaRPr lang="es-ES" sz="1100" b="0" dirty="0"/>
          </a:p>
        </p:txBody>
      </p:sp>
      <p:sp>
        <p:nvSpPr>
          <p:cNvPr id="52" name="Marcador de posición de texto 17">
            <a:extLst>
              <a:ext uri="{FF2B5EF4-FFF2-40B4-BE49-F238E27FC236}">
                <a16:creationId xmlns:a16="http://schemas.microsoft.com/office/drawing/2014/main" id="{224F496E-DD7A-4139-AAB7-25D2F1CC33D5}"/>
              </a:ext>
            </a:extLst>
          </p:cNvPr>
          <p:cNvSpPr txBox="1">
            <a:spLocks/>
          </p:cNvSpPr>
          <p:nvPr/>
        </p:nvSpPr>
        <p:spPr>
          <a:xfrm>
            <a:off x="4755118" y="3925428"/>
            <a:ext cx="2035196" cy="687815"/>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r>
              <a:rPr lang="es-ES" sz="1100" b="0" dirty="0"/>
              <a:t>Disminución las barreras físico-espaciales y comunicativas que afectan a adultos mayores y personas con discapacidad, para  garantizar la accesibilidad universal. </a:t>
            </a:r>
          </a:p>
        </p:txBody>
      </p:sp>
      <p:sp>
        <p:nvSpPr>
          <p:cNvPr id="53" name="Marcador de posición de texto 17">
            <a:extLst>
              <a:ext uri="{FF2B5EF4-FFF2-40B4-BE49-F238E27FC236}">
                <a16:creationId xmlns:a16="http://schemas.microsoft.com/office/drawing/2014/main" id="{224F496E-DD7A-4139-AAB7-25D2F1CC33D5}"/>
              </a:ext>
            </a:extLst>
          </p:cNvPr>
          <p:cNvSpPr txBox="1">
            <a:spLocks/>
          </p:cNvSpPr>
          <p:nvPr/>
        </p:nvSpPr>
        <p:spPr>
          <a:xfrm>
            <a:off x="4668314" y="8285231"/>
            <a:ext cx="1751462" cy="594960"/>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r>
              <a:rPr lang="es-ES" sz="1100" b="0" dirty="0"/>
              <a:t>Socio para codesarrollo / licenciamiento</a:t>
            </a:r>
          </a:p>
        </p:txBody>
      </p:sp>
      <p:sp>
        <p:nvSpPr>
          <p:cNvPr id="5" name="Rectangle 4"/>
          <p:cNvSpPr>
            <a:spLocks noChangeArrowheads="1"/>
          </p:cNvSpPr>
          <p:nvPr/>
        </p:nvSpPr>
        <p:spPr bwMode="auto">
          <a:xfrm>
            <a:off x="0" y="90100"/>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CL" sz="1800" b="0" i="0" u="none" strike="noStrike" cap="none" normalizeH="0" baseline="0" dirty="0">
              <a:ln>
                <a:noFill/>
              </a:ln>
              <a:solidFill>
                <a:schemeClr val="tx1"/>
              </a:solidFill>
              <a:effectLst/>
              <a:latin typeface="Arial" panose="020B0604020202020204" pitchFamily="34" charset="0"/>
            </a:endParaRPr>
          </a:p>
        </p:txBody>
      </p:sp>
      <p:sp>
        <p:nvSpPr>
          <p:cNvPr id="116" name="Marcador de posición de texto 17">
            <a:extLst>
              <a:ext uri="{FF2B5EF4-FFF2-40B4-BE49-F238E27FC236}">
                <a16:creationId xmlns:a16="http://schemas.microsoft.com/office/drawing/2014/main" id="{74763A45-E5DF-46B4-B05A-1423C19C47FD}"/>
              </a:ext>
            </a:extLst>
          </p:cNvPr>
          <p:cNvSpPr txBox="1">
            <a:spLocks/>
          </p:cNvSpPr>
          <p:nvPr/>
        </p:nvSpPr>
        <p:spPr>
          <a:xfrm>
            <a:off x="4650661" y="9298389"/>
            <a:ext cx="1903617" cy="190102"/>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s-ES" dirty="0"/>
              <a:t>Contacto</a:t>
            </a:r>
          </a:p>
        </p:txBody>
      </p:sp>
      <p:sp>
        <p:nvSpPr>
          <p:cNvPr id="117" name="Marcador de posición de texto 17">
            <a:extLst>
              <a:ext uri="{FF2B5EF4-FFF2-40B4-BE49-F238E27FC236}">
                <a16:creationId xmlns:a16="http://schemas.microsoft.com/office/drawing/2014/main" id="{8CD1B255-679C-4AEB-ADB8-3D6AB454A51F}"/>
              </a:ext>
            </a:extLst>
          </p:cNvPr>
          <p:cNvSpPr txBox="1">
            <a:spLocks/>
          </p:cNvSpPr>
          <p:nvPr/>
        </p:nvSpPr>
        <p:spPr>
          <a:xfrm>
            <a:off x="4758945" y="9469695"/>
            <a:ext cx="2131705" cy="362283"/>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50000"/>
              </a:lnSpc>
              <a:spcBef>
                <a:spcPts val="0"/>
              </a:spcBef>
            </a:pPr>
            <a:r>
              <a:rPr lang="es-ES" sz="1100" b="0" dirty="0"/>
              <a:t>innovacion@uautonoma.cl</a:t>
            </a:r>
          </a:p>
        </p:txBody>
      </p:sp>
      <p:sp>
        <p:nvSpPr>
          <p:cNvPr id="19" name="Marcador de posición de texto 17">
            <a:extLst>
              <a:ext uri="{FF2B5EF4-FFF2-40B4-BE49-F238E27FC236}">
                <a16:creationId xmlns:a16="http://schemas.microsoft.com/office/drawing/2014/main" id="{2FBBFB25-8972-9F49-6F0E-F95A73C229AF}"/>
              </a:ext>
            </a:extLst>
          </p:cNvPr>
          <p:cNvSpPr txBox="1">
            <a:spLocks/>
          </p:cNvSpPr>
          <p:nvPr/>
        </p:nvSpPr>
        <p:spPr>
          <a:xfrm>
            <a:off x="4668314" y="5900864"/>
            <a:ext cx="1903617" cy="190102"/>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s-ES" dirty="0"/>
              <a:t>Nivel de  madurez tecnológica </a:t>
            </a:r>
          </a:p>
        </p:txBody>
      </p:sp>
      <p:sp>
        <p:nvSpPr>
          <p:cNvPr id="20" name="Marcador de posición de texto 17">
            <a:extLst>
              <a:ext uri="{FF2B5EF4-FFF2-40B4-BE49-F238E27FC236}">
                <a16:creationId xmlns:a16="http://schemas.microsoft.com/office/drawing/2014/main" id="{AA899EF1-CEFC-44E7-D362-7CD5D813C813}"/>
              </a:ext>
            </a:extLst>
          </p:cNvPr>
          <p:cNvSpPr txBox="1">
            <a:spLocks/>
          </p:cNvSpPr>
          <p:nvPr/>
        </p:nvSpPr>
        <p:spPr>
          <a:xfrm>
            <a:off x="4771891" y="6323383"/>
            <a:ext cx="2131705" cy="619025"/>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00000"/>
              </a:lnSpc>
              <a:spcBef>
                <a:spcPts val="0"/>
              </a:spcBef>
            </a:pPr>
            <a:r>
              <a:rPr lang="es-ES" sz="1100" b="0" dirty="0"/>
              <a:t> TRL3 – Prueba de concepto experimental</a:t>
            </a:r>
          </a:p>
          <a:p>
            <a:pPr>
              <a:lnSpc>
                <a:spcPct val="150000"/>
              </a:lnSpc>
              <a:spcBef>
                <a:spcPts val="0"/>
              </a:spcBef>
            </a:pPr>
            <a:endParaRPr lang="es-ES" sz="1100" b="0" dirty="0"/>
          </a:p>
        </p:txBody>
      </p:sp>
      <p:sp>
        <p:nvSpPr>
          <p:cNvPr id="36" name="Marcador de posición de texto 17">
            <a:extLst>
              <a:ext uri="{FF2B5EF4-FFF2-40B4-BE49-F238E27FC236}">
                <a16:creationId xmlns:a16="http://schemas.microsoft.com/office/drawing/2014/main" id="{40F8C9FC-4EA9-B982-4A60-2B28A20D3979}"/>
              </a:ext>
            </a:extLst>
          </p:cNvPr>
          <p:cNvSpPr txBox="1">
            <a:spLocks/>
          </p:cNvSpPr>
          <p:nvPr/>
        </p:nvSpPr>
        <p:spPr>
          <a:xfrm>
            <a:off x="4644343" y="7179696"/>
            <a:ext cx="1903617" cy="190102"/>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es-ES" dirty="0"/>
              <a:t>Estado protección</a:t>
            </a:r>
          </a:p>
        </p:txBody>
      </p:sp>
      <p:sp>
        <p:nvSpPr>
          <p:cNvPr id="37" name="Marcador de posición de texto 17">
            <a:extLst>
              <a:ext uri="{FF2B5EF4-FFF2-40B4-BE49-F238E27FC236}">
                <a16:creationId xmlns:a16="http://schemas.microsoft.com/office/drawing/2014/main" id="{39F05475-5E9E-A21C-E8F3-2F87298F3065}"/>
              </a:ext>
            </a:extLst>
          </p:cNvPr>
          <p:cNvSpPr txBox="1">
            <a:spLocks/>
          </p:cNvSpPr>
          <p:nvPr/>
        </p:nvSpPr>
        <p:spPr>
          <a:xfrm>
            <a:off x="4752841" y="7440518"/>
            <a:ext cx="2131705" cy="619025"/>
          </a:xfrm>
          <a:prstGeom prst="rect">
            <a:avLst/>
          </a:prstGeom>
        </p:spPr>
        <p:txBody>
          <a:bodyPr>
            <a:noAutofit/>
          </a:bodyPr>
          <a:lstStyle>
            <a:lvl1pPr marL="0" indent="0" algn="l" defTabSz="685800" rtl="0" eaLnBrk="1" latinLnBrk="0" hangingPunct="1">
              <a:lnSpc>
                <a:spcPct val="90000"/>
              </a:lnSpc>
              <a:spcBef>
                <a:spcPts val="750"/>
              </a:spcBef>
              <a:buFont typeface="Arial" panose="020B0604020202020204" pitchFamily="34" charset="0"/>
              <a:buNone/>
              <a:defRPr sz="1400" b="1" kern="1200">
                <a:solidFill>
                  <a:schemeClr val="bg1"/>
                </a:solidFill>
                <a:latin typeface="Source Sans Pro" panose="020B0503030403020204" pitchFamily="34" charset="0"/>
                <a:ea typeface="Source Sans Pro" panose="020B0503030403020204" pitchFamily="34" charset="0"/>
                <a:cs typeface="+mn-cs"/>
              </a:defRPr>
            </a:lvl1pPr>
            <a:lvl2pPr marL="3429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2pPr>
            <a:lvl3pPr marL="6858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3pPr>
            <a:lvl4pPr marL="10287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4pPr>
            <a:lvl5pPr marL="1371600" indent="0" algn="l" defTabSz="685800" rtl="0" eaLnBrk="1" latinLnBrk="0" hangingPunct="1">
              <a:lnSpc>
                <a:spcPct val="90000"/>
              </a:lnSpc>
              <a:spcBef>
                <a:spcPts val="375"/>
              </a:spcBef>
              <a:buFont typeface="Arial" panose="020B0604020202020204" pitchFamily="34" charset="0"/>
              <a:buNone/>
              <a:defRPr sz="1500" b="1" kern="1200">
                <a:solidFill>
                  <a:schemeClr val="tx1"/>
                </a:solidFill>
                <a:latin typeface="Source Sans Pro" panose="020B0503030403020204" pitchFamily="34" charset="0"/>
                <a:ea typeface="Source Sans Pro" panose="020B0503030403020204" pitchFamily="34" charset="0"/>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nSpc>
                <a:spcPct val="100000"/>
              </a:lnSpc>
              <a:spcBef>
                <a:spcPts val="0"/>
              </a:spcBef>
            </a:pPr>
            <a:r>
              <a:rPr lang="es-ES" sz="1100" b="0" dirty="0"/>
              <a:t>Sin registro</a:t>
            </a:r>
          </a:p>
        </p:txBody>
      </p:sp>
      <p:sp>
        <p:nvSpPr>
          <p:cNvPr id="3" name="Marcador de posición de imagen 2">
            <a:extLst>
              <a:ext uri="{FF2B5EF4-FFF2-40B4-BE49-F238E27FC236}">
                <a16:creationId xmlns:a16="http://schemas.microsoft.com/office/drawing/2014/main" id="{7A05B989-9078-1649-BE23-A23BDC09AD03}"/>
              </a:ext>
            </a:extLst>
          </p:cNvPr>
          <p:cNvSpPr>
            <a:spLocks noGrp="1"/>
          </p:cNvSpPr>
          <p:nvPr>
            <p:ph type="pic" sz="quarter" idx="13"/>
          </p:nvPr>
        </p:nvSpPr>
        <p:spPr/>
      </p:sp>
    </p:spTree>
    <p:extLst>
      <p:ext uri="{BB962C8B-B14F-4D97-AF65-F5344CB8AC3E}">
        <p14:creationId xmlns:p14="http://schemas.microsoft.com/office/powerpoint/2010/main" val="284931954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lantilla_Fichas_Tecnologicas_UAutonoma" id="{77250E46-246C-0E46-826D-3AA4E4AA75EB}" vid="{6D6AF52F-B96C-1748-81E0-9548143D6D70}"/>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Plantilla_Fichas_Tecnologicas_UAutonoma</Template>
  <TotalTime>4153</TotalTime>
  <Words>238</Words>
  <Application>Microsoft Office PowerPoint</Application>
  <PresentationFormat>A4 (210 x 297 mm)</PresentationFormat>
  <Paragraphs>14</Paragraphs>
  <Slides>1</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Source Sans Pro</vt:lpstr>
      <vt:lpstr>Tema de Office</vt:lpstr>
      <vt:lpstr>Urban Sensor, herramienta tecnológica para la accesibilidad universal</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Secuenciación y análisis de genomas de bacterias antárticas con potenciales biotecnológicos</dc:title>
  <dc:creator>catalina alarcon baeza</dc:creator>
  <cp:lastModifiedBy>Daniela Fuentes Contreras</cp:lastModifiedBy>
  <cp:revision>11</cp:revision>
  <dcterms:created xsi:type="dcterms:W3CDTF">2018-04-17T18:35:05Z</dcterms:created>
  <dcterms:modified xsi:type="dcterms:W3CDTF">2023-08-07T18:18:21Z</dcterms:modified>
</cp:coreProperties>
</file>