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alina alarcon baeza" initials="cab" lastIdx="3" clrIdx="0">
    <p:extLst>
      <p:ext uri="{19B8F6BF-5375-455C-9EA6-DF929625EA0E}">
        <p15:presenceInfo xmlns:p15="http://schemas.microsoft.com/office/powerpoint/2012/main" userId="6d3c40839e533939" providerId="Windows Live"/>
      </p:ext>
    </p:extLst>
  </p:cmAuthor>
  <p:cmAuthor id="2" name="Marcelo Andrés Orellana Acuña" initials="MAOA" lastIdx="2" clrIdx="1">
    <p:extLst>
      <p:ext uri="{19B8F6BF-5375-455C-9EA6-DF929625EA0E}">
        <p15:presenceInfo xmlns:p15="http://schemas.microsoft.com/office/powerpoint/2012/main" userId="342faf4697cee9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35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2"/>
  </p:normalViewPr>
  <p:slideViewPr>
    <p:cSldViewPr snapToGrid="0" snapToObjects="1">
      <p:cViewPr>
        <p:scale>
          <a:sx n="80" d="100"/>
          <a:sy n="80" d="100"/>
        </p:scale>
        <p:origin x="1626" y="-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2224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Fuentes Contreras" userId="73c09f29-d025-405a-b603-4501ec27f423" providerId="ADAL" clId="{DBC0E0B2-F532-4B32-8DE3-142EA3432403}"/>
    <pc:docChg chg="modSld">
      <pc:chgData name="Daniela Fuentes Contreras" userId="73c09f29-d025-405a-b603-4501ec27f423" providerId="ADAL" clId="{DBC0E0B2-F532-4B32-8DE3-142EA3432403}" dt="2023-08-07T18:27:58.092" v="50" actId="20577"/>
      <pc:docMkLst>
        <pc:docMk/>
      </pc:docMkLst>
      <pc:sldChg chg="modSp mod">
        <pc:chgData name="Daniela Fuentes Contreras" userId="73c09f29-d025-405a-b603-4501ec27f423" providerId="ADAL" clId="{DBC0E0B2-F532-4B32-8DE3-142EA3432403}" dt="2023-08-07T18:27:58.092" v="50" actId="20577"/>
        <pc:sldMkLst>
          <pc:docMk/>
          <pc:sldMk cId="2849319541" sldId="256"/>
        </pc:sldMkLst>
        <pc:spChg chg="mod">
          <ac:chgData name="Daniela Fuentes Contreras" userId="73c09f29-d025-405a-b603-4501ec27f423" providerId="ADAL" clId="{DBC0E0B2-F532-4B32-8DE3-142EA3432403}" dt="2023-08-07T18:27:58.092" v="50" actId="20577"/>
          <ac:spMkLst>
            <pc:docMk/>
            <pc:sldMk cId="2849319541" sldId="256"/>
            <ac:spMk id="38" creationId="{A8BF91F4-2F9E-E04E-8D77-C5A00018F8E6}"/>
          </ac:spMkLst>
        </pc:spChg>
      </pc:sldChg>
    </pc:docChg>
  </pc:docChgLst>
  <pc:docChgLst>
    <pc:chgData name="Daniela Fuentes Contreras" userId="73c09f29-d025-405a-b603-4501ec27f423" providerId="ADAL" clId="{A73A36FD-2D71-49FA-9B62-148E0C25FFCC}"/>
    <pc:docChg chg="undo custSel modSld">
      <pc:chgData name="Daniela Fuentes Contreras" userId="73c09f29-d025-405a-b603-4501ec27f423" providerId="ADAL" clId="{A73A36FD-2D71-49FA-9B62-148E0C25FFCC}" dt="2023-08-07T14:35:36.127" v="752" actId="1076"/>
      <pc:docMkLst>
        <pc:docMk/>
      </pc:docMkLst>
      <pc:sldChg chg="modSp mod">
        <pc:chgData name="Daniela Fuentes Contreras" userId="73c09f29-d025-405a-b603-4501ec27f423" providerId="ADAL" clId="{A73A36FD-2D71-49FA-9B62-148E0C25FFCC}" dt="2023-08-07T14:35:36.127" v="752" actId="1076"/>
        <pc:sldMkLst>
          <pc:docMk/>
          <pc:sldMk cId="2849319541" sldId="256"/>
        </pc:sldMkLst>
        <pc:spChg chg="mod">
          <ac:chgData name="Daniela Fuentes Contreras" userId="73c09f29-d025-405a-b603-4501ec27f423" providerId="ADAL" clId="{A73A36FD-2D71-49FA-9B62-148E0C25FFCC}" dt="2023-08-07T14:35:36.127" v="752" actId="1076"/>
          <ac:spMkLst>
            <pc:docMk/>
            <pc:sldMk cId="2849319541" sldId="256"/>
            <ac:spMk id="19" creationId="{2FBBFB25-8972-9F49-6F0E-F95A73C229AF}"/>
          </ac:spMkLst>
        </pc:spChg>
        <pc:spChg chg="mod">
          <ac:chgData name="Daniela Fuentes Contreras" userId="73c09f29-d025-405a-b603-4501ec27f423" providerId="ADAL" clId="{A73A36FD-2D71-49FA-9B62-148E0C25FFCC}" dt="2023-08-07T14:35:36.127" v="752" actId="1076"/>
          <ac:spMkLst>
            <pc:docMk/>
            <pc:sldMk cId="2849319541" sldId="256"/>
            <ac:spMk id="20" creationId="{AA899EF1-CEFC-44E7-D362-7CD5D813C813}"/>
          </ac:spMkLst>
        </pc:spChg>
        <pc:spChg chg="mod">
          <ac:chgData name="Daniela Fuentes Contreras" userId="73c09f29-d025-405a-b603-4501ec27f423" providerId="ADAL" clId="{A73A36FD-2D71-49FA-9B62-148E0C25FFCC}" dt="2023-08-07T14:35:31.029" v="750" actId="1076"/>
          <ac:spMkLst>
            <pc:docMk/>
            <pc:sldMk cId="2849319541" sldId="256"/>
            <ac:spMk id="36" creationId="{40F8C9FC-4EA9-B982-4A60-2B28A20D3979}"/>
          </ac:spMkLst>
        </pc:spChg>
        <pc:spChg chg="mod">
          <ac:chgData name="Daniela Fuentes Contreras" userId="73c09f29-d025-405a-b603-4501ec27f423" providerId="ADAL" clId="{A73A36FD-2D71-49FA-9B62-148E0C25FFCC}" dt="2023-08-07T14:35:31.029" v="750" actId="1076"/>
          <ac:spMkLst>
            <pc:docMk/>
            <pc:sldMk cId="2849319541" sldId="256"/>
            <ac:spMk id="37" creationId="{39F05475-5E9E-A21C-E8F3-2F87298F3065}"/>
          </ac:spMkLst>
        </pc:spChg>
        <pc:spChg chg="mod">
          <ac:chgData name="Daniela Fuentes Contreras" userId="73c09f29-d025-405a-b603-4501ec27f423" providerId="ADAL" clId="{A73A36FD-2D71-49FA-9B62-148E0C25FFCC}" dt="2023-08-07T14:32:43.300" v="532" actId="14100"/>
          <ac:spMkLst>
            <pc:docMk/>
            <pc:sldMk cId="2849319541" sldId="256"/>
            <ac:spMk id="38" creationId="{A8BF91F4-2F9E-E04E-8D77-C5A00018F8E6}"/>
          </ac:spMkLst>
        </pc:spChg>
        <pc:spChg chg="mod">
          <ac:chgData name="Daniela Fuentes Contreras" userId="73c09f29-d025-405a-b603-4501ec27f423" providerId="ADAL" clId="{A73A36FD-2D71-49FA-9B62-148E0C25FFCC}" dt="2023-08-07T14:15:42.412" v="96" actId="14100"/>
          <ac:spMkLst>
            <pc:docMk/>
            <pc:sldMk cId="2849319541" sldId="256"/>
            <ac:spMk id="51" creationId="{954833EA-4C99-AF43-8752-D27A68809E3C}"/>
          </ac:spMkLst>
        </pc:spChg>
        <pc:spChg chg="mod">
          <ac:chgData name="Daniela Fuentes Contreras" userId="73c09f29-d025-405a-b603-4501ec27f423" providerId="ADAL" clId="{A73A36FD-2D71-49FA-9B62-148E0C25FFCC}" dt="2023-08-07T14:33:07.314" v="620" actId="20577"/>
          <ac:spMkLst>
            <pc:docMk/>
            <pc:sldMk cId="2849319541" sldId="256"/>
            <ac:spMk id="52" creationId="{224F496E-DD7A-4139-AAB7-25D2F1CC33D5}"/>
          </ac:spMkLst>
        </pc:spChg>
        <pc:spChg chg="mod">
          <ac:chgData name="Daniela Fuentes Contreras" userId="73c09f29-d025-405a-b603-4501ec27f423" providerId="ADAL" clId="{A73A36FD-2D71-49FA-9B62-148E0C25FFCC}" dt="2023-08-07T14:35:25.382" v="749" actId="20577"/>
          <ac:spMkLst>
            <pc:docMk/>
            <pc:sldMk cId="2849319541" sldId="256"/>
            <ac:spMk id="53" creationId="{224F496E-DD7A-4139-AAB7-25D2F1CC33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0006B-0C38-9D46-AC0F-6F4B6020A2FA}" type="datetimeFigureOut">
              <a:rPr lang="es-ES" smtClean="0"/>
              <a:t>07/08/2023</a:t>
            </a:fld>
            <a:endParaRPr lang="es-ES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DC386-6FE0-DD41-B9F9-C17F04FBCF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4088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DC386-6FE0-DD41-B9F9-C17F04FBCF5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9888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9F1CA3DC-EEF4-9345-B33D-EC8D3C7C1709}"/>
              </a:ext>
            </a:extLst>
          </p:cNvPr>
          <p:cNvSpPr/>
          <p:nvPr userDrawn="1"/>
        </p:nvSpPr>
        <p:spPr>
          <a:xfrm>
            <a:off x="4586288" y="3541713"/>
            <a:ext cx="2271712" cy="636428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1888084A-048A-3E40-8FE3-003F8E8C348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858000" cy="35417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s-ES" dirty="0"/>
              <a:t>Imagen descriptiva de la tecnología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220" y="3748366"/>
            <a:ext cx="4427307" cy="1068486"/>
          </a:xfrm>
        </p:spPr>
        <p:txBody>
          <a:bodyPr anchor="b">
            <a:normAutofit/>
          </a:bodyPr>
          <a:lstStyle>
            <a:lvl1pPr algn="l">
              <a:defRPr sz="250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es-ES" dirty="0"/>
              <a:t>Introducir aquí la denominación de la tecnología</a:t>
            </a:r>
            <a:endParaRPr lang="en-US" dirty="0"/>
          </a:p>
        </p:txBody>
      </p:sp>
      <p:sp>
        <p:nvSpPr>
          <p:cNvPr id="14" name="Marcador de posición de texto 13">
            <a:extLst>
              <a:ext uri="{FF2B5EF4-FFF2-40B4-BE49-F238E27FC236}">
                <a16:creationId xmlns:a16="http://schemas.microsoft.com/office/drawing/2014/main" id="{A6730E61-162A-5F42-9E22-8FAC026A60E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2220" y="4873544"/>
            <a:ext cx="4427307" cy="247023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s-ES" dirty="0"/>
              <a:t>Descripción de la tecnología</a:t>
            </a:r>
          </a:p>
        </p:txBody>
      </p:sp>
      <p:sp>
        <p:nvSpPr>
          <p:cNvPr id="15" name="Marcador de posición de imagen 7">
            <a:extLst>
              <a:ext uri="{FF2B5EF4-FFF2-40B4-BE49-F238E27FC236}">
                <a16:creationId xmlns:a16="http://schemas.microsoft.com/office/drawing/2014/main" id="{3B2E83EF-4CFA-F14B-BE62-1FFF6FABFDD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2220" y="7635822"/>
            <a:ext cx="1080000" cy="10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s-ES" dirty="0"/>
              <a:t>Fotografía de investigador/a</a:t>
            </a:r>
          </a:p>
        </p:txBody>
      </p:sp>
    </p:spTree>
    <p:extLst>
      <p:ext uri="{BB962C8B-B14F-4D97-AF65-F5344CB8AC3E}">
        <p14:creationId xmlns:p14="http://schemas.microsoft.com/office/powerpoint/2010/main" val="291099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6CCEC3CD-D80A-3D42-95B1-A73A057DF6A6}"/>
              </a:ext>
            </a:extLst>
          </p:cNvPr>
          <p:cNvSpPr/>
          <p:nvPr userDrawn="1"/>
        </p:nvSpPr>
        <p:spPr>
          <a:xfrm>
            <a:off x="2028829" y="230617"/>
            <a:ext cx="4852018" cy="720000"/>
          </a:xfrm>
          <a:prstGeom prst="rect">
            <a:avLst/>
          </a:prstGeom>
          <a:solidFill>
            <a:srgbClr val="3935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pic>
        <p:nvPicPr>
          <p:cNvPr id="7" name="Imagen 6" descr="Resultado de imagen para autonoma de chile">
            <a:extLst>
              <a:ext uri="{FF2B5EF4-FFF2-40B4-BE49-F238E27FC236}">
                <a16:creationId xmlns:a16="http://schemas.microsoft.com/office/drawing/2014/main" id="{EBD9A1C6-2CD2-C440-9A00-75FA786B84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931"/>
          <a:stretch/>
        </p:blipFill>
        <p:spPr bwMode="auto">
          <a:xfrm>
            <a:off x="92220" y="230617"/>
            <a:ext cx="1928512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Marcador de posición de texto 55">
            <a:extLst>
              <a:ext uri="{FF2B5EF4-FFF2-40B4-BE49-F238E27FC236}">
                <a16:creationId xmlns:a16="http://schemas.microsoft.com/office/drawing/2014/main" id="{CE149350-7F44-9345-995A-2C815C9B3A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40254" y="230617"/>
            <a:ext cx="4314825" cy="720000"/>
          </a:xfrm>
        </p:spPr>
        <p:txBody>
          <a:bodyPr anchor="ctr">
            <a:norm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s-ES" dirty="0"/>
              <a:t>Introducir aquí la denominación de la tecnología</a:t>
            </a:r>
          </a:p>
        </p:txBody>
      </p: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AF8334B6-8050-FB4E-A127-1D8AA900EC0D}"/>
              </a:ext>
            </a:extLst>
          </p:cNvPr>
          <p:cNvCxnSpPr/>
          <p:nvPr userDrawn="1"/>
        </p:nvCxnSpPr>
        <p:spPr>
          <a:xfrm>
            <a:off x="385761" y="950617"/>
            <a:ext cx="0" cy="772189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upo 73">
            <a:extLst>
              <a:ext uri="{FF2B5EF4-FFF2-40B4-BE49-F238E27FC236}">
                <a16:creationId xmlns:a16="http://schemas.microsoft.com/office/drawing/2014/main" id="{6B104E90-294C-8849-9A11-1E2F3C7C10F1}"/>
              </a:ext>
            </a:extLst>
          </p:cNvPr>
          <p:cNvGrpSpPr/>
          <p:nvPr userDrawn="1"/>
        </p:nvGrpSpPr>
        <p:grpSpPr>
          <a:xfrm>
            <a:off x="199553" y="8259203"/>
            <a:ext cx="6189333" cy="957970"/>
            <a:chOff x="199553" y="8259203"/>
            <a:chExt cx="6189333" cy="957970"/>
          </a:xfrm>
        </p:grpSpPr>
        <p:grpSp>
          <p:nvGrpSpPr>
            <p:cNvPr id="75" name="Grupo 74">
              <a:extLst>
                <a:ext uri="{FF2B5EF4-FFF2-40B4-BE49-F238E27FC236}">
                  <a16:creationId xmlns:a16="http://schemas.microsoft.com/office/drawing/2014/main" id="{44CD4075-0DD1-1E4C-A5B9-C8099E40237E}"/>
                </a:ext>
              </a:extLst>
            </p:cNvPr>
            <p:cNvGrpSpPr/>
            <p:nvPr/>
          </p:nvGrpSpPr>
          <p:grpSpPr>
            <a:xfrm>
              <a:off x="199553" y="8259203"/>
              <a:ext cx="6189333" cy="957970"/>
              <a:chOff x="199553" y="7700306"/>
              <a:chExt cx="6189333" cy="957970"/>
            </a:xfrm>
          </p:grpSpPr>
          <p:sp>
            <p:nvSpPr>
              <p:cNvPr id="81" name="Elipse 80">
                <a:extLst>
                  <a:ext uri="{FF2B5EF4-FFF2-40B4-BE49-F238E27FC236}">
                    <a16:creationId xmlns:a16="http://schemas.microsoft.com/office/drawing/2014/main" id="{54B33592-CC32-0C43-8686-6259C2E5F536}"/>
                  </a:ext>
                </a:extLst>
              </p:cNvPr>
              <p:cNvSpPr/>
              <p:nvPr/>
            </p:nvSpPr>
            <p:spPr>
              <a:xfrm>
                <a:off x="199553" y="7700306"/>
                <a:ext cx="484186" cy="48418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82" name="Shape 505">
                <a:extLst>
                  <a:ext uri="{FF2B5EF4-FFF2-40B4-BE49-F238E27FC236}">
                    <a16:creationId xmlns:a16="http://schemas.microsoft.com/office/drawing/2014/main" id="{2D9784A7-D8D5-DA49-A84C-E3F9FB516358}"/>
                  </a:ext>
                </a:extLst>
              </p:cNvPr>
              <p:cNvGrpSpPr/>
              <p:nvPr/>
            </p:nvGrpSpPr>
            <p:grpSpPr>
              <a:xfrm>
                <a:off x="207901" y="7745938"/>
                <a:ext cx="360000" cy="360000"/>
                <a:chOff x="2594050" y="1631825"/>
                <a:chExt cx="439625" cy="439625"/>
              </a:xfrm>
            </p:grpSpPr>
            <p:sp>
              <p:nvSpPr>
                <p:cNvPr id="85" name="Shape 506">
                  <a:extLst>
                    <a:ext uri="{FF2B5EF4-FFF2-40B4-BE49-F238E27FC236}">
                      <a16:creationId xmlns:a16="http://schemas.microsoft.com/office/drawing/2014/main" id="{AE1440F9-BADD-4043-9DD7-2CF2C4B1371D}"/>
                    </a:ext>
                  </a:extLst>
                </p:cNvPr>
                <p:cNvSpPr/>
                <p:nvPr/>
              </p:nvSpPr>
              <p:spPr>
                <a:xfrm>
                  <a:off x="2594050" y="1883300"/>
                  <a:ext cx="188175" cy="1881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527" h="7526" fill="none" extrusionOk="0">
                      <a:moveTo>
                        <a:pt x="5992" y="0"/>
                      </a:moveTo>
                      <a:lnTo>
                        <a:pt x="537" y="6430"/>
                      </a:lnTo>
                      <a:lnTo>
                        <a:pt x="1" y="7526"/>
                      </a:lnTo>
                      <a:lnTo>
                        <a:pt x="1097" y="6990"/>
                      </a:lnTo>
                      <a:lnTo>
                        <a:pt x="7526" y="1534"/>
                      </a:lnTo>
                      <a:lnTo>
                        <a:pt x="5992" y="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  <p:sp>
              <p:nvSpPr>
                <p:cNvPr id="86" name="Shape 507">
                  <a:extLst>
                    <a:ext uri="{FF2B5EF4-FFF2-40B4-BE49-F238E27FC236}">
                      <a16:creationId xmlns:a16="http://schemas.microsoft.com/office/drawing/2014/main" id="{239A1B44-C767-9645-879F-22983389BE5E}"/>
                    </a:ext>
                  </a:extLst>
                </p:cNvPr>
                <p:cNvSpPr/>
                <p:nvPr/>
              </p:nvSpPr>
              <p:spPr>
                <a:xfrm>
                  <a:off x="2857700" y="1631825"/>
                  <a:ext cx="175975" cy="176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039" h="7040" fill="none" extrusionOk="0">
                      <a:moveTo>
                        <a:pt x="268" y="2704"/>
                      </a:moveTo>
                      <a:lnTo>
                        <a:pt x="4336" y="6771"/>
                      </a:lnTo>
                      <a:lnTo>
                        <a:pt x="4336" y="6771"/>
                      </a:lnTo>
                      <a:lnTo>
                        <a:pt x="4336" y="6771"/>
                      </a:lnTo>
                      <a:lnTo>
                        <a:pt x="4652" y="6917"/>
                      </a:lnTo>
                      <a:lnTo>
                        <a:pt x="4993" y="7015"/>
                      </a:lnTo>
                      <a:lnTo>
                        <a:pt x="5310" y="7039"/>
                      </a:lnTo>
                      <a:lnTo>
                        <a:pt x="5651" y="7039"/>
                      </a:lnTo>
                      <a:lnTo>
                        <a:pt x="5992" y="6966"/>
                      </a:lnTo>
                      <a:lnTo>
                        <a:pt x="6308" y="6844"/>
                      </a:lnTo>
                      <a:lnTo>
                        <a:pt x="6454" y="6747"/>
                      </a:lnTo>
                      <a:lnTo>
                        <a:pt x="6601" y="6674"/>
                      </a:lnTo>
                      <a:lnTo>
                        <a:pt x="6747" y="6552"/>
                      </a:lnTo>
                      <a:lnTo>
                        <a:pt x="6893" y="6430"/>
                      </a:lnTo>
                      <a:lnTo>
                        <a:pt x="6893" y="6430"/>
                      </a:lnTo>
                      <a:lnTo>
                        <a:pt x="6942" y="6357"/>
                      </a:lnTo>
                      <a:lnTo>
                        <a:pt x="7015" y="6260"/>
                      </a:lnTo>
                      <a:lnTo>
                        <a:pt x="7039" y="6138"/>
                      </a:lnTo>
                      <a:lnTo>
                        <a:pt x="7039" y="6041"/>
                      </a:lnTo>
                      <a:lnTo>
                        <a:pt x="7039" y="6041"/>
                      </a:lnTo>
                      <a:lnTo>
                        <a:pt x="7039" y="5943"/>
                      </a:lnTo>
                      <a:lnTo>
                        <a:pt x="7015" y="5846"/>
                      </a:lnTo>
                      <a:lnTo>
                        <a:pt x="6942" y="5748"/>
                      </a:lnTo>
                      <a:lnTo>
                        <a:pt x="6893" y="5651"/>
                      </a:lnTo>
                      <a:lnTo>
                        <a:pt x="1389" y="147"/>
                      </a:lnTo>
                      <a:lnTo>
                        <a:pt x="1389" y="147"/>
                      </a:lnTo>
                      <a:lnTo>
                        <a:pt x="1291" y="98"/>
                      </a:lnTo>
                      <a:lnTo>
                        <a:pt x="1194" y="25"/>
                      </a:lnTo>
                      <a:lnTo>
                        <a:pt x="1096" y="0"/>
                      </a:lnTo>
                      <a:lnTo>
                        <a:pt x="999" y="0"/>
                      </a:lnTo>
                      <a:lnTo>
                        <a:pt x="999" y="0"/>
                      </a:lnTo>
                      <a:lnTo>
                        <a:pt x="902" y="0"/>
                      </a:lnTo>
                      <a:lnTo>
                        <a:pt x="780" y="25"/>
                      </a:lnTo>
                      <a:lnTo>
                        <a:pt x="682" y="98"/>
                      </a:lnTo>
                      <a:lnTo>
                        <a:pt x="609" y="147"/>
                      </a:lnTo>
                      <a:lnTo>
                        <a:pt x="609" y="147"/>
                      </a:lnTo>
                      <a:lnTo>
                        <a:pt x="487" y="293"/>
                      </a:lnTo>
                      <a:lnTo>
                        <a:pt x="366" y="439"/>
                      </a:lnTo>
                      <a:lnTo>
                        <a:pt x="293" y="585"/>
                      </a:lnTo>
                      <a:lnTo>
                        <a:pt x="195" y="731"/>
                      </a:lnTo>
                      <a:lnTo>
                        <a:pt x="73" y="1048"/>
                      </a:lnTo>
                      <a:lnTo>
                        <a:pt x="0" y="1389"/>
                      </a:lnTo>
                      <a:lnTo>
                        <a:pt x="0" y="1730"/>
                      </a:lnTo>
                      <a:lnTo>
                        <a:pt x="25" y="2046"/>
                      </a:lnTo>
                      <a:lnTo>
                        <a:pt x="122" y="2387"/>
                      </a:lnTo>
                      <a:lnTo>
                        <a:pt x="268" y="2704"/>
                      </a:lnTo>
                      <a:lnTo>
                        <a:pt x="268" y="2704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  <p:sp>
              <p:nvSpPr>
                <p:cNvPr id="87" name="Shape 508">
                  <a:extLst>
                    <a:ext uri="{FF2B5EF4-FFF2-40B4-BE49-F238E27FC236}">
                      <a16:creationId xmlns:a16="http://schemas.microsoft.com/office/drawing/2014/main" id="{3AE4CCC3-014D-7E49-B7E1-D0C8804D8F17}"/>
                    </a:ext>
                  </a:extLst>
                </p:cNvPr>
                <p:cNvSpPr/>
                <p:nvPr/>
              </p:nvSpPr>
              <p:spPr>
                <a:xfrm>
                  <a:off x="2662850" y="1699400"/>
                  <a:ext cx="303250" cy="303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130" h="12130" fill="none" extrusionOk="0">
                      <a:moveTo>
                        <a:pt x="8038" y="1"/>
                      </a:moveTo>
                      <a:lnTo>
                        <a:pt x="4872" y="3191"/>
                      </a:lnTo>
                      <a:lnTo>
                        <a:pt x="4872" y="3191"/>
                      </a:lnTo>
                      <a:lnTo>
                        <a:pt x="4628" y="3094"/>
                      </a:lnTo>
                      <a:lnTo>
                        <a:pt x="4385" y="2997"/>
                      </a:lnTo>
                      <a:lnTo>
                        <a:pt x="4092" y="2899"/>
                      </a:lnTo>
                      <a:lnTo>
                        <a:pt x="3800" y="2850"/>
                      </a:lnTo>
                      <a:lnTo>
                        <a:pt x="3484" y="2777"/>
                      </a:lnTo>
                      <a:lnTo>
                        <a:pt x="3167" y="2729"/>
                      </a:lnTo>
                      <a:lnTo>
                        <a:pt x="2850" y="2704"/>
                      </a:lnTo>
                      <a:lnTo>
                        <a:pt x="2534" y="2704"/>
                      </a:lnTo>
                      <a:lnTo>
                        <a:pt x="2534" y="2704"/>
                      </a:lnTo>
                      <a:lnTo>
                        <a:pt x="2241" y="2704"/>
                      </a:lnTo>
                      <a:lnTo>
                        <a:pt x="1949" y="2729"/>
                      </a:lnTo>
                      <a:lnTo>
                        <a:pt x="1633" y="2777"/>
                      </a:lnTo>
                      <a:lnTo>
                        <a:pt x="1316" y="2850"/>
                      </a:lnTo>
                      <a:lnTo>
                        <a:pt x="999" y="2972"/>
                      </a:lnTo>
                      <a:lnTo>
                        <a:pt x="707" y="3094"/>
                      </a:lnTo>
                      <a:lnTo>
                        <a:pt x="415" y="3289"/>
                      </a:lnTo>
                      <a:lnTo>
                        <a:pt x="147" y="3508"/>
                      </a:lnTo>
                      <a:lnTo>
                        <a:pt x="147" y="3508"/>
                      </a:lnTo>
                      <a:lnTo>
                        <a:pt x="74" y="3581"/>
                      </a:lnTo>
                      <a:lnTo>
                        <a:pt x="25" y="3678"/>
                      </a:lnTo>
                      <a:lnTo>
                        <a:pt x="1" y="3776"/>
                      </a:lnTo>
                      <a:lnTo>
                        <a:pt x="1" y="3898"/>
                      </a:lnTo>
                      <a:lnTo>
                        <a:pt x="1" y="3898"/>
                      </a:lnTo>
                      <a:lnTo>
                        <a:pt x="1" y="3995"/>
                      </a:lnTo>
                      <a:lnTo>
                        <a:pt x="25" y="4093"/>
                      </a:lnTo>
                      <a:lnTo>
                        <a:pt x="74" y="4190"/>
                      </a:lnTo>
                      <a:lnTo>
                        <a:pt x="147" y="4287"/>
                      </a:lnTo>
                      <a:lnTo>
                        <a:pt x="7843" y="11984"/>
                      </a:lnTo>
                      <a:lnTo>
                        <a:pt x="7843" y="11984"/>
                      </a:lnTo>
                      <a:lnTo>
                        <a:pt x="7941" y="12057"/>
                      </a:lnTo>
                      <a:lnTo>
                        <a:pt x="8038" y="12105"/>
                      </a:lnTo>
                      <a:lnTo>
                        <a:pt x="8135" y="12130"/>
                      </a:lnTo>
                      <a:lnTo>
                        <a:pt x="8233" y="12130"/>
                      </a:lnTo>
                      <a:lnTo>
                        <a:pt x="8233" y="12130"/>
                      </a:lnTo>
                      <a:lnTo>
                        <a:pt x="8355" y="12130"/>
                      </a:lnTo>
                      <a:lnTo>
                        <a:pt x="8452" y="12105"/>
                      </a:lnTo>
                      <a:lnTo>
                        <a:pt x="8549" y="12057"/>
                      </a:lnTo>
                      <a:lnTo>
                        <a:pt x="8622" y="11984"/>
                      </a:lnTo>
                      <a:lnTo>
                        <a:pt x="8622" y="11984"/>
                      </a:lnTo>
                      <a:lnTo>
                        <a:pt x="8842" y="11716"/>
                      </a:lnTo>
                      <a:lnTo>
                        <a:pt x="9036" y="11423"/>
                      </a:lnTo>
                      <a:lnTo>
                        <a:pt x="9158" y="11131"/>
                      </a:lnTo>
                      <a:lnTo>
                        <a:pt x="9280" y="10814"/>
                      </a:lnTo>
                      <a:lnTo>
                        <a:pt x="9353" y="10498"/>
                      </a:lnTo>
                      <a:lnTo>
                        <a:pt x="9402" y="10181"/>
                      </a:lnTo>
                      <a:lnTo>
                        <a:pt x="9426" y="9889"/>
                      </a:lnTo>
                      <a:lnTo>
                        <a:pt x="9426" y="9597"/>
                      </a:lnTo>
                      <a:lnTo>
                        <a:pt x="9426" y="9597"/>
                      </a:lnTo>
                      <a:lnTo>
                        <a:pt x="9426" y="9280"/>
                      </a:lnTo>
                      <a:lnTo>
                        <a:pt x="9402" y="8964"/>
                      </a:lnTo>
                      <a:lnTo>
                        <a:pt x="9353" y="8647"/>
                      </a:lnTo>
                      <a:lnTo>
                        <a:pt x="9280" y="8330"/>
                      </a:lnTo>
                      <a:lnTo>
                        <a:pt x="9231" y="8038"/>
                      </a:lnTo>
                      <a:lnTo>
                        <a:pt x="9134" y="7746"/>
                      </a:lnTo>
                      <a:lnTo>
                        <a:pt x="9036" y="7502"/>
                      </a:lnTo>
                      <a:lnTo>
                        <a:pt x="8939" y="7259"/>
                      </a:lnTo>
                      <a:lnTo>
                        <a:pt x="12130" y="4093"/>
                      </a:lnTo>
                    </a:path>
                  </a:pathLst>
                </a:custGeom>
                <a:noFill/>
                <a:ln w="12175" cap="rnd" cmpd="sng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  <p:sp>
              <p:nvSpPr>
                <p:cNvPr id="88" name="Shape 509">
                  <a:extLst>
                    <a:ext uri="{FF2B5EF4-FFF2-40B4-BE49-F238E27FC236}">
                      <a16:creationId xmlns:a16="http://schemas.microsoft.com/office/drawing/2014/main" id="{41002877-F5E4-EC41-B83D-FE61B913D153}"/>
                    </a:ext>
                  </a:extLst>
                </p:cNvPr>
                <p:cNvSpPr/>
                <p:nvPr/>
              </p:nvSpPr>
              <p:spPr>
                <a:xfrm>
                  <a:off x="2801675" y="1740825"/>
                  <a:ext cx="49950" cy="499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98" h="1998" fill="none" extrusionOk="0">
                      <a:moveTo>
                        <a:pt x="1" y="1997"/>
                      </a:moveTo>
                      <a:lnTo>
                        <a:pt x="1998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</p:grpSp>
          <p:sp>
            <p:nvSpPr>
              <p:cNvPr id="83" name="Título 50">
                <a:extLst>
                  <a:ext uri="{FF2B5EF4-FFF2-40B4-BE49-F238E27FC236}">
                    <a16:creationId xmlns:a16="http://schemas.microsoft.com/office/drawing/2014/main" id="{396EE708-FB81-2F42-AFB0-52DA0A2B2F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1780" y="7761739"/>
                <a:ext cx="1433079" cy="36717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6858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33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s-ES" sz="1400" b="1" dirty="0">
                    <a:solidFill>
                      <a:srgbClr val="393532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Contacto</a:t>
                </a:r>
              </a:p>
            </p:txBody>
          </p:sp>
          <p:sp>
            <p:nvSpPr>
              <p:cNvPr id="84" name="Rectángulo 83">
                <a:extLst>
                  <a:ext uri="{FF2B5EF4-FFF2-40B4-BE49-F238E27FC236}">
                    <a16:creationId xmlns:a16="http://schemas.microsoft.com/office/drawing/2014/main" id="{BF825E06-F96D-AC40-9A58-0E093DE71366}"/>
                  </a:ext>
                </a:extLst>
              </p:cNvPr>
              <p:cNvSpPr/>
              <p:nvPr/>
            </p:nvSpPr>
            <p:spPr>
              <a:xfrm>
                <a:off x="3110607" y="7722827"/>
                <a:ext cx="3278279" cy="9354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s-CL" sz="1200" b="1" dirty="0">
                    <a:solidFill>
                      <a:srgbClr val="393532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Unidad de Innovaci</a:t>
                </a:r>
                <a:r>
                  <a:rPr lang="es-ES" sz="1200" b="1" dirty="0" err="1">
                    <a:solidFill>
                      <a:srgbClr val="393532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ón</a:t>
                </a:r>
                <a:r>
                  <a:rPr lang="es-ES" sz="1200" b="1" dirty="0">
                    <a:solidFill>
                      <a:srgbClr val="393532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y transferencia</a:t>
                </a:r>
              </a:p>
              <a:p>
                <a:pPr lvl="0">
                  <a:lnSpc>
                    <a:spcPct val="150000"/>
                  </a:lnSpc>
                </a:pPr>
                <a:r>
                  <a:rPr lang="es-ES" sz="1200" b="1" dirty="0">
                    <a:solidFill>
                      <a:srgbClr val="C00000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             </a:t>
                </a:r>
                <a:r>
                  <a:rPr lang="es-ES" sz="1200" b="1" dirty="0" err="1">
                    <a:solidFill>
                      <a:srgbClr val="C00000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innovacion@uautonoma.cl</a:t>
                </a:r>
                <a:endParaRPr lang="es-ES" sz="1200" b="1" dirty="0">
                  <a:solidFill>
                    <a:srgbClr val="C00000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s-ES" sz="1400" b="1" dirty="0">
                    <a:solidFill>
                      <a:srgbClr val="C00000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</a:t>
                </a:r>
              </a:p>
            </p:txBody>
          </p:sp>
        </p:grpSp>
        <p:pic>
          <p:nvPicPr>
            <p:cNvPr id="76" name="Imagen 75" descr="Resultado de imagen para autonoma de chile">
              <a:extLst>
                <a:ext uri="{FF2B5EF4-FFF2-40B4-BE49-F238E27FC236}">
                  <a16:creationId xmlns:a16="http://schemas.microsoft.com/office/drawing/2014/main" id="{5579283B-5916-7041-B0A9-E952DC3F09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321"/>
            <a:stretch/>
          </p:blipFill>
          <p:spPr bwMode="auto">
            <a:xfrm>
              <a:off x="2428887" y="8398964"/>
              <a:ext cx="681721" cy="720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7" name="Shape 486">
              <a:extLst>
                <a:ext uri="{FF2B5EF4-FFF2-40B4-BE49-F238E27FC236}">
                  <a16:creationId xmlns:a16="http://schemas.microsoft.com/office/drawing/2014/main" id="{A7919070-34CE-6D45-9E09-6A42BA3EC31A}"/>
                </a:ext>
              </a:extLst>
            </p:cNvPr>
            <p:cNvGrpSpPr/>
            <p:nvPr/>
          </p:nvGrpSpPr>
          <p:grpSpPr>
            <a:xfrm rot="10800000" flipV="1">
              <a:off x="3213848" y="8662707"/>
              <a:ext cx="271538" cy="183399"/>
              <a:chOff x="564675" y="1700625"/>
              <a:chExt cx="465200" cy="314200"/>
            </a:xfrm>
          </p:grpSpPr>
          <p:sp>
            <p:nvSpPr>
              <p:cNvPr id="78" name="Shape 487">
                <a:extLst>
                  <a:ext uri="{FF2B5EF4-FFF2-40B4-BE49-F238E27FC236}">
                    <a16:creationId xmlns:a16="http://schemas.microsoft.com/office/drawing/2014/main" id="{9C86A74F-180D-D342-B5DD-98DFFC63E7DD}"/>
                  </a:ext>
                </a:extLst>
              </p:cNvPr>
              <p:cNvSpPr/>
              <p:nvPr/>
            </p:nvSpPr>
            <p:spPr>
              <a:xfrm>
                <a:off x="564675" y="1700625"/>
                <a:ext cx="465200" cy="29250"/>
              </a:xfrm>
              <a:custGeom>
                <a:avLst/>
                <a:gdLst/>
                <a:ahLst/>
                <a:cxnLst/>
                <a:rect l="0" t="0" r="0" b="0"/>
                <a:pathLst>
                  <a:path w="18608" h="1170" fill="none" extrusionOk="0">
                    <a:moveTo>
                      <a:pt x="18608" y="1170"/>
                    </a:moveTo>
                    <a:lnTo>
                      <a:pt x="18608" y="488"/>
                    </a:lnTo>
                    <a:lnTo>
                      <a:pt x="18608" y="488"/>
                    </a:lnTo>
                    <a:lnTo>
                      <a:pt x="18608" y="390"/>
                    </a:lnTo>
                    <a:lnTo>
                      <a:pt x="18559" y="293"/>
                    </a:lnTo>
                    <a:lnTo>
                      <a:pt x="18535" y="220"/>
                    </a:lnTo>
                    <a:lnTo>
                      <a:pt x="18462" y="147"/>
                    </a:lnTo>
                    <a:lnTo>
                      <a:pt x="18389" y="74"/>
                    </a:lnTo>
                    <a:lnTo>
                      <a:pt x="18316" y="49"/>
                    </a:lnTo>
                    <a:lnTo>
                      <a:pt x="18218" y="1"/>
                    </a:lnTo>
                    <a:lnTo>
                      <a:pt x="18121" y="1"/>
                    </a:lnTo>
                    <a:lnTo>
                      <a:pt x="488" y="1"/>
                    </a:lnTo>
                    <a:lnTo>
                      <a:pt x="488" y="1"/>
                    </a:lnTo>
                    <a:lnTo>
                      <a:pt x="390" y="1"/>
                    </a:lnTo>
                    <a:lnTo>
                      <a:pt x="293" y="49"/>
                    </a:lnTo>
                    <a:lnTo>
                      <a:pt x="220" y="74"/>
                    </a:lnTo>
                    <a:lnTo>
                      <a:pt x="147" y="147"/>
                    </a:lnTo>
                    <a:lnTo>
                      <a:pt x="74" y="220"/>
                    </a:lnTo>
                    <a:lnTo>
                      <a:pt x="49" y="293"/>
                    </a:lnTo>
                    <a:lnTo>
                      <a:pt x="1" y="390"/>
                    </a:lnTo>
                    <a:lnTo>
                      <a:pt x="1" y="488"/>
                    </a:lnTo>
                    <a:lnTo>
                      <a:pt x="1" y="1170"/>
                    </a:lnTo>
                  </a:path>
                </a:pathLst>
              </a:custGeom>
              <a:noFill/>
              <a:ln w="12175" cap="rnd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>
                  <a:solidFill>
                    <a:srgbClr val="C00000"/>
                  </a:solidFill>
                </a:endParaRPr>
              </a:p>
            </p:txBody>
          </p:sp>
          <p:sp>
            <p:nvSpPr>
              <p:cNvPr id="79" name="Shape 488">
                <a:extLst>
                  <a:ext uri="{FF2B5EF4-FFF2-40B4-BE49-F238E27FC236}">
                    <a16:creationId xmlns:a16="http://schemas.microsoft.com/office/drawing/2014/main" id="{BD2B5F6D-9842-B245-B45C-67C5A5623980}"/>
                  </a:ext>
                </a:extLst>
              </p:cNvPr>
              <p:cNvSpPr/>
              <p:nvPr/>
            </p:nvSpPr>
            <p:spPr>
              <a:xfrm>
                <a:off x="564675" y="1732300"/>
                <a:ext cx="465200" cy="272175"/>
              </a:xfrm>
              <a:custGeom>
                <a:avLst/>
                <a:gdLst/>
                <a:ahLst/>
                <a:cxnLst/>
                <a:rect l="0" t="0" r="0" b="0"/>
                <a:pathLst>
                  <a:path w="18608" h="10887" fill="none" extrusionOk="0">
                    <a:moveTo>
                      <a:pt x="13493" y="7209"/>
                    </a:moveTo>
                    <a:lnTo>
                      <a:pt x="18608" y="10887"/>
                    </a:lnTo>
                    <a:lnTo>
                      <a:pt x="18608" y="10887"/>
                    </a:lnTo>
                    <a:lnTo>
                      <a:pt x="18608" y="10814"/>
                    </a:lnTo>
                    <a:lnTo>
                      <a:pt x="18608" y="0"/>
                    </a:lnTo>
                    <a:lnTo>
                      <a:pt x="9450" y="6625"/>
                    </a:lnTo>
                    <a:lnTo>
                      <a:pt x="9450" y="6625"/>
                    </a:lnTo>
                    <a:lnTo>
                      <a:pt x="9377" y="6673"/>
                    </a:lnTo>
                    <a:lnTo>
                      <a:pt x="9304" y="6673"/>
                    </a:lnTo>
                    <a:lnTo>
                      <a:pt x="9304" y="6673"/>
                    </a:lnTo>
                    <a:lnTo>
                      <a:pt x="9231" y="6673"/>
                    </a:lnTo>
                    <a:lnTo>
                      <a:pt x="9158" y="6625"/>
                    </a:lnTo>
                    <a:lnTo>
                      <a:pt x="1" y="0"/>
                    </a:lnTo>
                    <a:lnTo>
                      <a:pt x="1" y="10814"/>
                    </a:lnTo>
                    <a:lnTo>
                      <a:pt x="1" y="10814"/>
                    </a:lnTo>
                    <a:lnTo>
                      <a:pt x="1" y="10887"/>
                    </a:lnTo>
                    <a:lnTo>
                      <a:pt x="5115" y="7209"/>
                    </a:lnTo>
                  </a:path>
                </a:pathLst>
              </a:custGeom>
              <a:noFill/>
              <a:ln w="12175" cap="rnd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>
                  <a:solidFill>
                    <a:srgbClr val="C00000"/>
                  </a:solidFill>
                </a:endParaRPr>
              </a:p>
            </p:txBody>
          </p:sp>
          <p:sp>
            <p:nvSpPr>
              <p:cNvPr id="80" name="Shape 489">
                <a:extLst>
                  <a:ext uri="{FF2B5EF4-FFF2-40B4-BE49-F238E27FC236}">
                    <a16:creationId xmlns:a16="http://schemas.microsoft.com/office/drawing/2014/main" id="{A1DA68A2-39B6-074D-B91D-639C017E5BC7}"/>
                  </a:ext>
                </a:extLst>
              </p:cNvPr>
              <p:cNvSpPr/>
              <p:nvPr/>
            </p:nvSpPr>
            <p:spPr>
              <a:xfrm>
                <a:off x="572600" y="2014200"/>
                <a:ext cx="449375" cy="625"/>
              </a:xfrm>
              <a:custGeom>
                <a:avLst/>
                <a:gdLst/>
                <a:ahLst/>
                <a:cxnLst/>
                <a:rect l="0" t="0" r="0" b="0"/>
                <a:pathLst>
                  <a:path w="17975" h="25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98" y="25"/>
                    </a:lnTo>
                    <a:lnTo>
                      <a:pt x="171" y="25"/>
                    </a:lnTo>
                    <a:lnTo>
                      <a:pt x="17804" y="25"/>
                    </a:lnTo>
                    <a:lnTo>
                      <a:pt x="17804" y="25"/>
                    </a:lnTo>
                    <a:lnTo>
                      <a:pt x="17877" y="25"/>
                    </a:lnTo>
                    <a:lnTo>
                      <a:pt x="17974" y="0"/>
                    </a:lnTo>
                  </a:path>
                </a:pathLst>
              </a:custGeom>
              <a:noFill/>
              <a:ln w="12175" cap="rnd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>
                  <a:solidFill>
                    <a:srgbClr val="C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657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897DE-A24A-EF45-B6BB-C792FC361FC4}" type="datetimeFigureOut">
              <a:rPr lang="es-ES" smtClean="0"/>
              <a:t>07/08/2023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6A17A-FE85-8645-AFD3-EAF6CD6195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74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ítulo 50">
            <a:extLst>
              <a:ext uri="{FF2B5EF4-FFF2-40B4-BE49-F238E27FC236}">
                <a16:creationId xmlns:a16="http://schemas.microsoft.com/office/drawing/2014/main" id="{954833EA-4C99-AF43-8752-D27A68809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56" y="3601886"/>
            <a:ext cx="4427307" cy="68781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s-E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Herb-Bact</a:t>
            </a:r>
            <a:r>
              <a:rPr lang="es-E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Apósito para el tratamiento del pie diabético</a:t>
            </a:r>
            <a:endParaRPr lang="es-ES" sz="1600" dirty="0"/>
          </a:p>
        </p:txBody>
      </p:sp>
      <p:sp>
        <p:nvSpPr>
          <p:cNvPr id="38" name="Marcador de posición de texto 37">
            <a:extLst>
              <a:ext uri="{FF2B5EF4-FFF2-40B4-BE49-F238E27FC236}">
                <a16:creationId xmlns:a16="http://schemas.microsoft.com/office/drawing/2014/main" id="{A8BF91F4-2F9E-E04E-8D77-C5A00018F8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686" y="4349873"/>
            <a:ext cx="4427307" cy="3541713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Al igual que en la mayoría de los países latinoamericanos, la diabetes mellitus presenta altas tasas de prevalencia en Chile, las cuales aumentaron en las últimas encuestas nacionales de salud y alcanzaron cifras de 12,3%. Una de sus complicaciones más temidas es la pérdida la amputación de las extremidades tras la infección del denominado pie diabético. En Chile, esta complicación corresponde a la primera causa de amputación no traumática. En la actualidad, las medidas asépticas y uso de plata son la principal alternativa en el manejo de las ulceras diabéticas infectadas. Sin embargo, como toda intervención médica, existe un número de pacientes cuya respuesta a estos apósitos genera reacciones de hipersensibilidad, o no existe efectividad terapéutica, prolongándose durante meses los tratamientos. </a:t>
            </a:r>
          </a:p>
          <a:p>
            <a:pPr algn="just"/>
            <a:r>
              <a:rPr lang="es-ES" dirty="0"/>
              <a:t>Como alternativa a los apósitos de plata se ha diseñado “</a:t>
            </a:r>
            <a:r>
              <a:rPr lang="es-ES" dirty="0" err="1"/>
              <a:t>Herb-bact</a:t>
            </a:r>
            <a:r>
              <a:rPr lang="es-ES" dirty="0"/>
              <a:t>”, apósito elaborado a partir de bacteriocinas en conjunto con extractos naturales. A </a:t>
            </a:r>
            <a:r>
              <a:rPr lang="es-ES"/>
              <a:t>la fecha, </a:t>
            </a:r>
            <a:r>
              <a:rPr lang="es-ES" dirty="0"/>
              <a:t>se ha evidenciado la efectividad de las bacteriocinas en el control bacteriano </a:t>
            </a:r>
            <a:r>
              <a:rPr lang="es-ES" i="1" dirty="0"/>
              <a:t>in vitro </a:t>
            </a:r>
            <a:r>
              <a:rPr lang="es-ES" dirty="0"/>
              <a:t>y se está evaluando los efectos regeneradores, antiinflamatorios y antimicrobianos del apósito, en un modelo </a:t>
            </a:r>
            <a:r>
              <a:rPr lang="es-ES" i="1" dirty="0"/>
              <a:t>in vitro </a:t>
            </a:r>
            <a:r>
              <a:rPr lang="es-ES" dirty="0"/>
              <a:t>de herida de pie diabético (diciembre 2023). </a:t>
            </a:r>
            <a:endParaRPr lang="es-CL" dirty="0"/>
          </a:p>
        </p:txBody>
      </p:sp>
      <p:sp>
        <p:nvSpPr>
          <p:cNvPr id="59" name="Marcador de posición de texto 17">
            <a:extLst>
              <a:ext uri="{FF2B5EF4-FFF2-40B4-BE49-F238E27FC236}">
                <a16:creationId xmlns:a16="http://schemas.microsoft.com/office/drawing/2014/main" id="{F3DF8B1B-3728-814E-B8E4-B7E456FE958D}"/>
              </a:ext>
            </a:extLst>
          </p:cNvPr>
          <p:cNvSpPr txBox="1">
            <a:spLocks/>
          </p:cNvSpPr>
          <p:nvPr/>
        </p:nvSpPr>
        <p:spPr>
          <a:xfrm>
            <a:off x="4668314" y="8068285"/>
            <a:ext cx="1903617" cy="42054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Oportunidad</a:t>
            </a:r>
          </a:p>
        </p:txBody>
      </p:sp>
      <p:sp>
        <p:nvSpPr>
          <p:cNvPr id="65" name="Marcador de posición de texto 17">
            <a:extLst>
              <a:ext uri="{FF2B5EF4-FFF2-40B4-BE49-F238E27FC236}">
                <a16:creationId xmlns:a16="http://schemas.microsoft.com/office/drawing/2014/main" id="{C9912B11-1CF9-D74A-B42C-004114D9721C}"/>
              </a:ext>
            </a:extLst>
          </p:cNvPr>
          <p:cNvSpPr txBox="1">
            <a:spLocks/>
          </p:cNvSpPr>
          <p:nvPr/>
        </p:nvSpPr>
        <p:spPr>
          <a:xfrm>
            <a:off x="4657050" y="3710701"/>
            <a:ext cx="1903617" cy="1901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Necesidad</a:t>
            </a:r>
          </a:p>
        </p:txBody>
      </p:sp>
      <p:sp>
        <p:nvSpPr>
          <p:cNvPr id="97" name="Marcador de posición de texto 17">
            <a:extLst>
              <a:ext uri="{FF2B5EF4-FFF2-40B4-BE49-F238E27FC236}">
                <a16:creationId xmlns:a16="http://schemas.microsoft.com/office/drawing/2014/main" id="{EC57804D-F344-884E-B6ED-E43C2E7C6F35}"/>
              </a:ext>
            </a:extLst>
          </p:cNvPr>
          <p:cNvSpPr txBox="1">
            <a:spLocks/>
          </p:cNvSpPr>
          <p:nvPr/>
        </p:nvSpPr>
        <p:spPr>
          <a:xfrm>
            <a:off x="4657238" y="6770751"/>
            <a:ext cx="2131705" cy="17634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s-ES" sz="1100" b="0" dirty="0"/>
          </a:p>
        </p:txBody>
      </p:sp>
      <p:sp>
        <p:nvSpPr>
          <p:cNvPr id="52" name="Marcador de posición de texto 17">
            <a:extLst>
              <a:ext uri="{FF2B5EF4-FFF2-40B4-BE49-F238E27FC236}">
                <a16:creationId xmlns:a16="http://schemas.microsoft.com/office/drawing/2014/main" id="{224F496E-DD7A-4139-AAB7-25D2F1CC33D5}"/>
              </a:ext>
            </a:extLst>
          </p:cNvPr>
          <p:cNvSpPr txBox="1">
            <a:spLocks/>
          </p:cNvSpPr>
          <p:nvPr/>
        </p:nvSpPr>
        <p:spPr>
          <a:xfrm>
            <a:off x="4755118" y="3925428"/>
            <a:ext cx="2035196" cy="68781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ES" sz="1100" b="0" dirty="0"/>
              <a:t>Generación de una alternativa al apósito de plata para el tratamiento de pie diabético</a:t>
            </a:r>
          </a:p>
        </p:txBody>
      </p:sp>
      <p:sp>
        <p:nvSpPr>
          <p:cNvPr id="53" name="Marcador de posición de texto 17">
            <a:extLst>
              <a:ext uri="{FF2B5EF4-FFF2-40B4-BE49-F238E27FC236}">
                <a16:creationId xmlns:a16="http://schemas.microsoft.com/office/drawing/2014/main" id="{224F496E-DD7A-4139-AAB7-25D2F1CC33D5}"/>
              </a:ext>
            </a:extLst>
          </p:cNvPr>
          <p:cNvSpPr txBox="1">
            <a:spLocks/>
          </p:cNvSpPr>
          <p:nvPr/>
        </p:nvSpPr>
        <p:spPr>
          <a:xfrm>
            <a:off x="4668314" y="8285231"/>
            <a:ext cx="1751462" cy="5949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ES" sz="1100" b="0" dirty="0"/>
              <a:t>Socio para codesarrollo / licenciamiento.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Marcador de posición de texto 17">
            <a:extLst>
              <a:ext uri="{FF2B5EF4-FFF2-40B4-BE49-F238E27FC236}">
                <a16:creationId xmlns:a16="http://schemas.microsoft.com/office/drawing/2014/main" id="{74763A45-E5DF-46B4-B05A-1423C19C47FD}"/>
              </a:ext>
            </a:extLst>
          </p:cNvPr>
          <p:cNvSpPr txBox="1">
            <a:spLocks/>
          </p:cNvSpPr>
          <p:nvPr/>
        </p:nvSpPr>
        <p:spPr>
          <a:xfrm>
            <a:off x="4650661" y="9298389"/>
            <a:ext cx="1903617" cy="1901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Contacto</a:t>
            </a:r>
          </a:p>
        </p:txBody>
      </p:sp>
      <p:sp>
        <p:nvSpPr>
          <p:cNvPr id="117" name="Marcador de posición de texto 17">
            <a:extLst>
              <a:ext uri="{FF2B5EF4-FFF2-40B4-BE49-F238E27FC236}">
                <a16:creationId xmlns:a16="http://schemas.microsoft.com/office/drawing/2014/main" id="{8CD1B255-679C-4AEB-ADB8-3D6AB454A51F}"/>
              </a:ext>
            </a:extLst>
          </p:cNvPr>
          <p:cNvSpPr txBox="1">
            <a:spLocks/>
          </p:cNvSpPr>
          <p:nvPr/>
        </p:nvSpPr>
        <p:spPr>
          <a:xfrm>
            <a:off x="4758945" y="9469695"/>
            <a:ext cx="2131705" cy="36228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1100" b="0" dirty="0"/>
              <a:t>innovacion@uautonoma.cl</a:t>
            </a:r>
          </a:p>
        </p:txBody>
      </p:sp>
      <p:sp>
        <p:nvSpPr>
          <p:cNvPr id="19" name="Marcador de posición de texto 17">
            <a:extLst>
              <a:ext uri="{FF2B5EF4-FFF2-40B4-BE49-F238E27FC236}">
                <a16:creationId xmlns:a16="http://schemas.microsoft.com/office/drawing/2014/main" id="{2FBBFB25-8972-9F49-6F0E-F95A73C229AF}"/>
              </a:ext>
            </a:extLst>
          </p:cNvPr>
          <p:cNvSpPr txBox="1">
            <a:spLocks/>
          </p:cNvSpPr>
          <p:nvPr/>
        </p:nvSpPr>
        <p:spPr>
          <a:xfrm>
            <a:off x="4657238" y="5758515"/>
            <a:ext cx="1903617" cy="1901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Nivel de  madurez tecnológica </a:t>
            </a:r>
          </a:p>
        </p:txBody>
      </p:sp>
      <p:sp>
        <p:nvSpPr>
          <p:cNvPr id="20" name="Marcador de posición de texto 17">
            <a:extLst>
              <a:ext uri="{FF2B5EF4-FFF2-40B4-BE49-F238E27FC236}">
                <a16:creationId xmlns:a16="http://schemas.microsoft.com/office/drawing/2014/main" id="{AA899EF1-CEFC-44E7-D362-7CD5D813C813}"/>
              </a:ext>
            </a:extLst>
          </p:cNvPr>
          <p:cNvSpPr txBox="1">
            <a:spLocks/>
          </p:cNvSpPr>
          <p:nvPr/>
        </p:nvSpPr>
        <p:spPr>
          <a:xfrm>
            <a:off x="4760815" y="6181034"/>
            <a:ext cx="2131705" cy="6190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1100" b="0" dirty="0"/>
              <a:t> TRL3 – Prueba de concepto experimental</a:t>
            </a:r>
          </a:p>
        </p:txBody>
      </p:sp>
      <p:sp>
        <p:nvSpPr>
          <p:cNvPr id="36" name="Marcador de posición de texto 17">
            <a:extLst>
              <a:ext uri="{FF2B5EF4-FFF2-40B4-BE49-F238E27FC236}">
                <a16:creationId xmlns:a16="http://schemas.microsoft.com/office/drawing/2014/main" id="{40F8C9FC-4EA9-B982-4A60-2B28A20D3979}"/>
              </a:ext>
            </a:extLst>
          </p:cNvPr>
          <p:cNvSpPr txBox="1">
            <a:spLocks/>
          </p:cNvSpPr>
          <p:nvPr/>
        </p:nvSpPr>
        <p:spPr>
          <a:xfrm>
            <a:off x="4633927" y="7022057"/>
            <a:ext cx="1903617" cy="1901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Estado protección</a:t>
            </a:r>
          </a:p>
        </p:txBody>
      </p:sp>
      <p:sp>
        <p:nvSpPr>
          <p:cNvPr id="37" name="Marcador de posición de texto 17">
            <a:extLst>
              <a:ext uri="{FF2B5EF4-FFF2-40B4-BE49-F238E27FC236}">
                <a16:creationId xmlns:a16="http://schemas.microsoft.com/office/drawing/2014/main" id="{39F05475-5E9E-A21C-E8F3-2F87298F3065}"/>
              </a:ext>
            </a:extLst>
          </p:cNvPr>
          <p:cNvSpPr txBox="1">
            <a:spLocks/>
          </p:cNvSpPr>
          <p:nvPr/>
        </p:nvSpPr>
        <p:spPr>
          <a:xfrm>
            <a:off x="4742425" y="7282879"/>
            <a:ext cx="2131705" cy="6190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1100" b="0" dirty="0"/>
              <a:t>Solicitudes de patente: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1100" b="0" dirty="0"/>
              <a:t>CL202100974 (en trámite)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1100" b="0" dirty="0"/>
              <a:t>CL202100951 (concedida)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A05B989-9078-1649-BE23-A23BDC09AD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8493195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_Fichas_Tecnologicas_UAutonoma" id="{77250E46-246C-0E46-826D-3AA4E4AA75EB}" vid="{6D6AF52F-B96C-1748-81E0-9548143D6D7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Plantilla_Fichas_Tecnologicas_UAutonoma</Template>
  <TotalTime>4159</TotalTime>
  <Words>269</Words>
  <Application>Microsoft Office PowerPoint</Application>
  <PresentationFormat>A4 (210 x 297 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Tema de Office</vt:lpstr>
      <vt:lpstr>Herb-Bact. Apósito para el tratamiento del pie diabético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Secuenciación y análisis de genomas de bacterias antárticas con potenciales biotecnológicos</dc:title>
  <dc:creator>catalina alarcon baeza</dc:creator>
  <cp:lastModifiedBy>Daniela Fuentes Contreras</cp:lastModifiedBy>
  <cp:revision>11</cp:revision>
  <dcterms:created xsi:type="dcterms:W3CDTF">2018-04-17T18:35:05Z</dcterms:created>
  <dcterms:modified xsi:type="dcterms:W3CDTF">2023-08-07T18:28:04Z</dcterms:modified>
</cp:coreProperties>
</file>